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287" r:id="rId2"/>
    <p:sldId id="288" r:id="rId3"/>
    <p:sldId id="379" r:id="rId4"/>
    <p:sldId id="314" r:id="rId5"/>
    <p:sldId id="308" r:id="rId6"/>
    <p:sldId id="312" r:id="rId7"/>
    <p:sldId id="322" r:id="rId8"/>
    <p:sldId id="309" r:id="rId9"/>
    <p:sldId id="310" r:id="rId10"/>
    <p:sldId id="311" r:id="rId11"/>
    <p:sldId id="394" r:id="rId12"/>
    <p:sldId id="323" r:id="rId13"/>
    <p:sldId id="385" r:id="rId14"/>
    <p:sldId id="397" r:id="rId15"/>
    <p:sldId id="380" r:id="rId16"/>
    <p:sldId id="384" r:id="rId17"/>
    <p:sldId id="398" r:id="rId18"/>
    <p:sldId id="399" r:id="rId19"/>
    <p:sldId id="326" r:id="rId20"/>
    <p:sldId id="400" r:id="rId21"/>
    <p:sldId id="330" r:id="rId22"/>
    <p:sldId id="393" r:id="rId23"/>
    <p:sldId id="348" r:id="rId24"/>
    <p:sldId id="389" r:id="rId25"/>
    <p:sldId id="317" r:id="rId26"/>
    <p:sldId id="349" r:id="rId27"/>
    <p:sldId id="350" r:id="rId28"/>
    <p:sldId id="324" r:id="rId29"/>
    <p:sldId id="335" r:id="rId30"/>
    <p:sldId id="377" r:id="rId31"/>
    <p:sldId id="345" r:id="rId32"/>
    <p:sldId id="347" r:id="rId33"/>
    <p:sldId id="401" r:id="rId34"/>
    <p:sldId id="402" r:id="rId35"/>
    <p:sldId id="403" r:id="rId36"/>
    <p:sldId id="40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432FF"/>
    <a:srgbClr val="66C85C"/>
    <a:srgbClr val="DB88F1"/>
    <a:srgbClr val="48FFB1"/>
    <a:srgbClr val="55F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52"/>
    <p:restoredTop sz="96860"/>
  </p:normalViewPr>
  <p:slideViewPr>
    <p:cSldViewPr snapToGrid="0" snapToObjects="1">
      <p:cViewPr varScale="1">
        <p:scale>
          <a:sx n="131" d="100"/>
          <a:sy n="131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1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46FB-1DF0-7044-9A9F-7DAB15E71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4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3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17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2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83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4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291E8-A515-CD43-98F1-863ADE03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536" y="5096256"/>
            <a:ext cx="4962144" cy="10241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DA22-6E94-C54B-8B02-E9DA4FA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C078-AB91-624F-8CD8-277E5E23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9A34-7D5C-0F4A-A0CF-D7BC379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BA2FF2-2E18-AF42-8654-3A5C5EEB3EDB}"/>
              </a:ext>
            </a:extLst>
          </p:cNvPr>
          <p:cNvSpPr/>
          <p:nvPr/>
        </p:nvSpPr>
        <p:spPr>
          <a:xfrm>
            <a:off x="-2406" y="0"/>
            <a:ext cx="9439014" cy="6120384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5B1C84-EE94-2142-9256-E8F1647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1840992"/>
            <a:ext cx="8013192" cy="18143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481DE4-A448-4B4F-889D-A71CE870059E}"/>
              </a:ext>
            </a:extLst>
          </p:cNvPr>
          <p:cNvSpPr/>
          <p:nvPr/>
        </p:nvSpPr>
        <p:spPr>
          <a:xfrm>
            <a:off x="231648" y="228600"/>
            <a:ext cx="11728704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985188-5227-9342-9EAF-B2CADCCD3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52290-6293-9A42-B29E-285C722C13FF}"/>
              </a:ext>
            </a:extLst>
          </p:cNvPr>
          <p:cNvCxnSpPr>
            <a:cxnSpLocks/>
          </p:cNvCxnSpPr>
          <p:nvPr/>
        </p:nvCxnSpPr>
        <p:spPr>
          <a:xfrm>
            <a:off x="4528456" y="2011681"/>
            <a:ext cx="0" cy="279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EA539C-B60F-0C47-9AF8-D02566BEE737}"/>
              </a:ext>
            </a:extLst>
          </p:cNvPr>
          <p:cNvSpPr txBox="1"/>
          <p:nvPr/>
        </p:nvSpPr>
        <p:spPr>
          <a:xfrm>
            <a:off x="1632994" y="3055463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7971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910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1111-EC6F-4543-B9BB-FC598A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FDC-5269-CF4F-B3C7-F6EAE4D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1A2-565F-EC4E-A3B8-DFE9C4C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6B05-5403-7547-8681-1C6C38F2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CB06-94BA-D441-8083-29AE337B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2D7-1C38-D64A-A56D-223FB253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BD66-F382-F443-BD16-1AFF1AC18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8444-765D-0C46-9026-196D1F58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354A6-5771-754F-8677-ADC6BCC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18D3-466D-8143-8E80-61E3B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02381-5235-D745-9F35-39E72623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66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4C2D-78B5-464E-8C5E-9B76521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7D45-7C48-EA40-A4CF-7F4E7CDC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721B5-55B4-E444-A4F3-86C2B75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6438-68E1-CC45-9649-D8A73B1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9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EEC2-BB93-7244-8A9D-220DA8CC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45013-2026-6244-8BBD-C6244F9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F1A-2694-4D49-ACF7-729FC7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50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2C-2E4E-214E-8C85-BC2EB48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49FE-4CE6-6E4C-B4B7-41EB7C5F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7CAA-BC85-8A48-AE0E-D0E8F734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1195-CD87-7444-8A44-4825D382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F024-8B06-B345-8C0B-2C5A681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9F87-0605-8540-85E1-8DAF5FB9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19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F8E-4952-EA4C-A365-B5F4CB41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48E6-94E9-A94C-9DE2-C1558A3DC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AFA1-3EE5-B341-B06D-7E8958A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321A-9629-9944-8512-B6678A7C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3979-737B-6F49-8960-42BE9867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CC1-9F7E-B548-8504-0275BF1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13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02-480D-A944-A22D-EBA7E2CA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BECA4-8855-F640-B380-37406062F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5054-FD00-9A4A-A345-2E2CAA89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474E-0BDE-3640-B96F-9556062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6F81-9E83-964F-88BA-CFD379B8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98F4E-EF29-1E4F-95C1-815B7E70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BA8B-93DF-E848-8850-5BB8DCC8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D18-6A23-234B-8982-0C0EC8AF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57D57-E35C-AC47-BFA4-8C8DD07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AEF4-BA79-6F4A-9E07-345CF26F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8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2AAF-9F46-AD41-859D-53E83EA0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5213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AD94-F5D4-2140-A8EF-6C83681F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58CEFB-C5C3-6C49-B345-E8F8A7F03111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91DF9B8-7F17-CD43-A595-B2E2A23298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8CFC96-4D9F-624D-B02A-6C9656837970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FUNCTIONS</a:t>
            </a:r>
          </a:p>
        </p:txBody>
      </p:sp>
    </p:spTree>
    <p:extLst>
      <p:ext uri="{BB962C8B-B14F-4D97-AF65-F5344CB8AC3E}">
        <p14:creationId xmlns:p14="http://schemas.microsoft.com/office/powerpoint/2010/main" val="330537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GENERAL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77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A6DCAA-C573-4D40-B567-F41920A1D57F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385A5AF-F88E-F94C-B4A5-B8AF1E4B5A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76911CA-1F33-4A44-A123-DF84D45F4D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413273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rgbClr val="FF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000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339634"/>
            <a:ext cx="8439360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5EA7F-A4C6-C347-AB04-65D4316F6615}"/>
              </a:ext>
            </a:extLst>
          </p:cNvPr>
          <p:cNvSpPr/>
          <p:nvPr/>
        </p:nvSpPr>
        <p:spPr>
          <a:xfrm>
            <a:off x="-1" y="0"/>
            <a:ext cx="313508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4842A0-5CAB-5848-8826-8B48E74246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106984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CONCEPTS SUMMARY</a:t>
            </a:r>
          </a:p>
        </p:txBody>
      </p:sp>
    </p:spTree>
    <p:extLst>
      <p:ext uri="{BB962C8B-B14F-4D97-AF65-F5344CB8AC3E}">
        <p14:creationId xmlns:p14="http://schemas.microsoft.com/office/powerpoint/2010/main" val="2761703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FUNCTIONS SUMMARY</a:t>
            </a:r>
          </a:p>
        </p:txBody>
      </p:sp>
    </p:spTree>
    <p:extLst>
      <p:ext uri="{BB962C8B-B14F-4D97-AF65-F5344CB8AC3E}">
        <p14:creationId xmlns:p14="http://schemas.microsoft.com/office/powerpoint/2010/main" val="3504552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6A4-3E1E-334A-8DD9-F507926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AB2E1-7A5C-6C4E-8927-810523B8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F3CA-2850-2647-9799-070497B5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178-AD18-C849-A8F5-EF21E081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2EEE-A74F-BA43-870C-B3E49A79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emf"/><Relationship Id="rId7" Type="http://schemas.openxmlformats.org/officeDocument/2006/relationships/image" Target="../media/image4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10" Type="http://schemas.openxmlformats.org/officeDocument/2006/relationships/image" Target="../media/image54.tiff"/><Relationship Id="rId4" Type="http://schemas.openxmlformats.org/officeDocument/2006/relationships/image" Target="../media/image49.emf"/><Relationship Id="rId9" Type="http://schemas.openxmlformats.org/officeDocument/2006/relationships/image" Target="../media/image5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8CD1E-A279-2C4C-AF62-3A0BB80E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MATLAB for Scientists</a:t>
            </a:r>
            <a:br>
              <a:rPr lang="en-US" dirty="0"/>
            </a:br>
            <a:r>
              <a:rPr lang="en-US" dirty="0"/>
              <a:t>Lecture 8:</a:t>
            </a:r>
            <a:br>
              <a:rPr lang="en-US" dirty="0"/>
            </a:br>
            <a:r>
              <a:rPr lang="en-US" sz="4000" dirty="0"/>
              <a:t>Image Analysis I</a:t>
            </a:r>
          </a:p>
        </p:txBody>
      </p:sp>
    </p:spTree>
    <p:extLst>
      <p:ext uri="{BB962C8B-B14F-4D97-AF65-F5344CB8AC3E}">
        <p14:creationId xmlns:p14="http://schemas.microsoft.com/office/powerpoint/2010/main" val="3857296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1B8E-5425-1041-985D-448DFF5E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Intensity (grayscale) images: </a:t>
            </a:r>
            <a:r>
              <a:rPr lang="en-US" dirty="0">
                <a:latin typeface="Courier" pitchFamily="2" charset="0"/>
              </a:rPr>
              <a:t>rgb2gray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6580-2613-0E4B-970F-E068AA002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7594945" cy="5521325"/>
          </a:xfrm>
        </p:spPr>
        <p:txBody>
          <a:bodyPr/>
          <a:lstStyle/>
          <a:p>
            <a:r>
              <a:rPr lang="en-US" dirty="0"/>
              <a:t>Every grayscale image is an </a:t>
            </a:r>
            <a:r>
              <a:rPr lang="en-US" dirty="0" err="1"/>
              <a:t>nxm</a:t>
            </a:r>
            <a:r>
              <a:rPr lang="en-US" dirty="0"/>
              <a:t> matrix</a:t>
            </a:r>
          </a:p>
          <a:p>
            <a:r>
              <a:rPr lang="en-US" dirty="0"/>
              <a:t>Use </a:t>
            </a:r>
            <a:r>
              <a:rPr lang="en-US" dirty="0">
                <a:latin typeface="Courier" pitchFamily="2" charset="0"/>
              </a:rPr>
              <a:t>rgb2gray</a:t>
            </a:r>
            <a:r>
              <a:rPr lang="en-US" dirty="0"/>
              <a:t> to convert from RGB to grayscale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dimension disappears! Now, only </a:t>
            </a:r>
            <a:r>
              <a:rPr lang="en-US" dirty="0" err="1"/>
              <a:t>nxm</a:t>
            </a:r>
            <a:r>
              <a:rPr lang="en-US" dirty="0"/>
              <a:t> size</a:t>
            </a:r>
          </a:p>
          <a:p>
            <a:r>
              <a:rPr lang="en-US" dirty="0"/>
              <a:t>Values range from 0 to 255</a:t>
            </a:r>
          </a:p>
          <a:p>
            <a:r>
              <a:rPr lang="en-US" dirty="0"/>
              <a:t>If the image is already gray when you import it, it is automatically in grayscale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A7088-2773-BC43-ACD1-34609C4F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17" y="987056"/>
            <a:ext cx="4622800" cy="326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73414A-9A77-3E43-B891-75D11071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605" y="4608141"/>
            <a:ext cx="5018012" cy="930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071D00-1E45-4046-AC93-89E6C15BA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196" y="3917948"/>
            <a:ext cx="40132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11267-3017-8140-B69D-928167ABC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605" y="4010762"/>
            <a:ext cx="3490811" cy="4803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05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BFB8-3E9F-FA41-802D-433BA3BD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images: </a:t>
            </a:r>
            <a:r>
              <a:rPr lang="en-US" dirty="0">
                <a:latin typeface="Courier" pitchFamily="2" charset="0"/>
              </a:rPr>
              <a:t>im2bw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E2A20-45B9-024D-9F88-2115B4D3E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7" y="894753"/>
            <a:ext cx="11744325" cy="552132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" pitchFamily="2" charset="0"/>
              </a:rPr>
              <a:t>im2bw</a:t>
            </a:r>
            <a:r>
              <a:rPr lang="en-US" dirty="0"/>
              <a:t> to convert between RGB or grayscale into a binary image</a:t>
            </a:r>
          </a:p>
          <a:p>
            <a:r>
              <a:rPr lang="en-US" dirty="0"/>
              <a:t>Size is still only 2-dimensional (</a:t>
            </a:r>
            <a:r>
              <a:rPr lang="en-US" dirty="0" err="1"/>
              <a:t>nxm</a:t>
            </a:r>
            <a:r>
              <a:rPr lang="en-US" dirty="0"/>
              <a:t>), but the class is </a:t>
            </a:r>
            <a:r>
              <a:rPr lang="en-US" dirty="0">
                <a:latin typeface="Courier" pitchFamily="2" charset="0"/>
              </a:rPr>
              <a:t>logical</a:t>
            </a:r>
          </a:p>
          <a:p>
            <a:r>
              <a:rPr lang="en-US" dirty="0"/>
              <a:t>Logical class! Takes 0 or 1 values only:</a:t>
            </a:r>
          </a:p>
          <a:p>
            <a:pPr lvl="1"/>
            <a:r>
              <a:rPr lang="en-US" dirty="0"/>
              <a:t>1 = white</a:t>
            </a:r>
          </a:p>
          <a:p>
            <a:pPr lvl="1"/>
            <a:r>
              <a:rPr lang="en-US" dirty="0"/>
              <a:t>0 = black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D9C85-2411-FD41-B5D5-52696A98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096" y="2035589"/>
            <a:ext cx="4622800" cy="326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9F7E1-5B75-2F4E-B305-DE8BFCB5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146" y="4898887"/>
            <a:ext cx="3568700" cy="55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291CCC-0782-0E49-B398-2D35A8E35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096" y="5573788"/>
            <a:ext cx="4622800" cy="842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EFDBE1-649B-F941-A3D4-A7AB12C50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291" y="2282687"/>
            <a:ext cx="3449184" cy="2408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706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B032-0A8F-2147-912E-4AA18FA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R, G, and B individually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C2A0-BC48-3E4C-B81A-345B4579F01C}"/>
              </a:ext>
            </a:extLst>
          </p:cNvPr>
          <p:cNvSpPr txBox="1"/>
          <p:nvPr/>
        </p:nvSpPr>
        <p:spPr>
          <a:xfrm>
            <a:off x="5080735" y="5867780"/>
            <a:ext cx="72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319DC-6A21-544F-894B-F67A17647B2B}"/>
              </a:ext>
            </a:extLst>
          </p:cNvPr>
          <p:cNvSpPr txBox="1"/>
          <p:nvPr/>
        </p:nvSpPr>
        <p:spPr>
          <a:xfrm>
            <a:off x="7311661" y="5867780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92FE7-4138-1440-A76A-F1FF4668EBAC}"/>
              </a:ext>
            </a:extLst>
          </p:cNvPr>
          <p:cNvSpPr txBox="1"/>
          <p:nvPr/>
        </p:nvSpPr>
        <p:spPr>
          <a:xfrm>
            <a:off x="9674520" y="5894887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05CFE1-DED1-974D-A14E-1C000130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3105150"/>
            <a:ext cx="4045107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9B5D92-0448-8E47-976B-41057CCF321E}"/>
              </a:ext>
            </a:extLst>
          </p:cNvPr>
          <p:cNvSpPr/>
          <p:nvPr/>
        </p:nvSpPr>
        <p:spPr>
          <a:xfrm>
            <a:off x="355752" y="2948995"/>
            <a:ext cx="4752693" cy="3651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88604-5CFA-A242-877C-B80AA718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5" t="35792" r="8450" b="38064"/>
          <a:stretch/>
        </p:blipFill>
        <p:spPr>
          <a:xfrm>
            <a:off x="4860944" y="4522198"/>
            <a:ext cx="6079079" cy="1496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5A87C2-CF14-D049-BADA-23E8D1541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319"/>
          <a:stretch/>
        </p:blipFill>
        <p:spPr>
          <a:xfrm>
            <a:off x="4860944" y="1117531"/>
            <a:ext cx="4991100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87797E-7361-5449-87C4-8F682CD88A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727"/>
          <a:stretch/>
        </p:blipFill>
        <p:spPr>
          <a:xfrm>
            <a:off x="4860944" y="3548061"/>
            <a:ext cx="4991100" cy="9539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CB29A9-3B1A-4E41-9640-63A2E0A0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715" y="1851088"/>
            <a:ext cx="2671618" cy="1886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FD129-C9BB-EA43-9163-BFCE88F6B129}"/>
              </a:ext>
            </a:extLst>
          </p:cNvPr>
          <p:cNvSpPr txBox="1"/>
          <p:nvPr/>
        </p:nvSpPr>
        <p:spPr>
          <a:xfrm>
            <a:off x="723534" y="4411418"/>
            <a:ext cx="31569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If </a:t>
            </a:r>
            <a:r>
              <a:rPr lang="en-US" sz="3200" dirty="0" err="1">
                <a:latin typeface="Courier" pitchFamily="2" charset="0"/>
              </a:rPr>
              <a:t>im</a:t>
            </a:r>
            <a:r>
              <a:rPr lang="en-US" sz="3200" dirty="0"/>
              <a:t> is RGB, why is this gray?</a:t>
            </a:r>
          </a:p>
        </p:txBody>
      </p:sp>
    </p:spTree>
    <p:extLst>
      <p:ext uri="{BB962C8B-B14F-4D97-AF65-F5344CB8AC3E}">
        <p14:creationId xmlns:p14="http://schemas.microsoft.com/office/powerpoint/2010/main" val="41284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D425B5-92CE-1541-8792-777FB1670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2673927"/>
            <a:ext cx="8439360" cy="1510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Import lec8_GrpEx1_peppers.jpg and define an RGB, grayscale, and binary version of it. Plot all three on a 1x3 subplot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EDD3F-04E4-C54C-AB13-F74A22C6ACC0}"/>
              </a:ext>
            </a:extLst>
          </p:cNvPr>
          <p:cNvSpPr txBox="1"/>
          <p:nvPr/>
        </p:nvSpPr>
        <p:spPr>
          <a:xfrm>
            <a:off x="0" y="2352317"/>
            <a:ext cx="3118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Group example 1: practice visualizing and converting images</a:t>
            </a:r>
          </a:p>
        </p:txBody>
      </p:sp>
    </p:spTree>
    <p:extLst>
      <p:ext uri="{BB962C8B-B14F-4D97-AF65-F5344CB8AC3E}">
        <p14:creationId xmlns:p14="http://schemas.microsoft.com/office/powerpoint/2010/main" val="183400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A012A-121B-614E-A45D-CB918144697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Image coordinates for pixel indexing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464F4-0693-974B-95E2-93909EBF98E6}"/>
              </a:ext>
            </a:extLst>
          </p:cNvPr>
          <p:cNvSpPr/>
          <p:nvPr/>
        </p:nvSpPr>
        <p:spPr>
          <a:xfrm>
            <a:off x="968649" y="2062367"/>
            <a:ext cx="58189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Pixel indices: Because images are arrays, you can use standard MATLAB indexing</a:t>
            </a:r>
          </a:p>
          <a:p>
            <a:endParaRPr lang="en-US" sz="3200" dirty="0"/>
          </a:p>
          <a:p>
            <a:r>
              <a:rPr lang="en-US" sz="3200" dirty="0"/>
              <a:t>What’s the index of the red pixel?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ECDB48-C13A-8046-95D9-E342A90DC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54"/>
          <a:stretch/>
        </p:blipFill>
        <p:spPr>
          <a:xfrm>
            <a:off x="7090546" y="1681890"/>
            <a:ext cx="4660956" cy="3807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E6E93E-F039-F24C-922F-1EEEBF0BDCE3}"/>
              </a:ext>
            </a:extLst>
          </p:cNvPr>
          <p:cNvSpPr/>
          <p:nvPr/>
        </p:nvSpPr>
        <p:spPr>
          <a:xfrm>
            <a:off x="8641492" y="4020064"/>
            <a:ext cx="930876" cy="7578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99552C-2452-E746-959D-78C5D273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I access pixels of RGB images?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4FD8F7-80F6-C147-84DD-FA1B8D03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wanted to check the red, green, or blue color of a single pixel in an RGB image called </a:t>
            </a:r>
            <a:r>
              <a:rPr lang="en-US" dirty="0" err="1">
                <a:latin typeface="Courier" pitchFamily="2" charset="0"/>
              </a:rPr>
              <a:t>im</a:t>
            </a:r>
            <a:r>
              <a:rPr lang="en-US" dirty="0"/>
              <a:t>, we can access each layer individually by specifying the 3</a:t>
            </a:r>
            <a:r>
              <a:rPr lang="en-US" baseline="30000" dirty="0"/>
              <a:t>rd</a:t>
            </a:r>
            <a:r>
              <a:rPr lang="en-US" dirty="0"/>
              <a:t> dimension: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3200" dirty="0" err="1">
                <a:latin typeface="Courier" pitchFamily="2" charset="0"/>
              </a:rPr>
              <a:t>pixR</a:t>
            </a:r>
            <a:r>
              <a:rPr lang="en-US" sz="3200" dirty="0">
                <a:latin typeface="Courier" pitchFamily="2" charset="0"/>
              </a:rPr>
              <a:t> = </a:t>
            </a:r>
            <a:r>
              <a:rPr lang="en-US" sz="3200" dirty="0" err="1">
                <a:latin typeface="Courier" pitchFamily="2" charset="0"/>
              </a:rPr>
              <a:t>im</a:t>
            </a:r>
            <a:r>
              <a:rPr lang="en-US" sz="3200" dirty="0">
                <a:latin typeface="Courier" pitchFamily="2" charset="0"/>
              </a:rPr>
              <a:t>(row,col,1)</a:t>
            </a:r>
            <a:r>
              <a:rPr lang="en-US" sz="3200" dirty="0">
                <a:latin typeface="Courier" pitchFamily="2" charset="0"/>
                <a:sym typeface="Wingdings" pitchFamily="2" charset="2"/>
              </a:rPr>
              <a:t> </a:t>
            </a:r>
            <a:r>
              <a:rPr lang="en-US" sz="3200" dirty="0">
                <a:sym typeface="Wingdings" pitchFamily="2" charset="2"/>
              </a:rPr>
              <a:t> Red color</a:t>
            </a:r>
          </a:p>
          <a:p>
            <a:pPr marL="457200" lvl="1" indent="0">
              <a:buNone/>
            </a:pPr>
            <a:endParaRPr lang="en-US" sz="3200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sz="3200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 sz="3200" dirty="0" err="1">
                <a:latin typeface="Courier" pitchFamily="2" charset="0"/>
              </a:rPr>
              <a:t>pixG</a:t>
            </a:r>
            <a:r>
              <a:rPr lang="en-US" sz="3200" dirty="0">
                <a:latin typeface="Courier" pitchFamily="2" charset="0"/>
              </a:rPr>
              <a:t> = </a:t>
            </a:r>
            <a:r>
              <a:rPr lang="en-US" sz="3200" dirty="0" err="1">
                <a:latin typeface="Courier" pitchFamily="2" charset="0"/>
              </a:rPr>
              <a:t>im</a:t>
            </a:r>
            <a:r>
              <a:rPr lang="en-US" sz="3200" dirty="0">
                <a:latin typeface="Courier" pitchFamily="2" charset="0"/>
              </a:rPr>
              <a:t>(row,col,2)</a:t>
            </a:r>
            <a:r>
              <a:rPr lang="en-US" sz="3200" dirty="0">
                <a:latin typeface="Courier" pitchFamily="2" charset="0"/>
                <a:sym typeface="Wingdings" pitchFamily="2" charset="2"/>
              </a:rPr>
              <a:t> </a:t>
            </a:r>
            <a:r>
              <a:rPr lang="en-US" sz="3200" dirty="0">
                <a:sym typeface="Wingdings" pitchFamily="2" charset="2"/>
              </a:rPr>
              <a:t> Green color</a:t>
            </a:r>
          </a:p>
          <a:p>
            <a:pPr marL="457200" lvl="1" indent="0">
              <a:buNone/>
            </a:pPr>
            <a:endParaRPr lang="en-US" sz="3200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sz="3200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 sz="3200" dirty="0" err="1">
                <a:latin typeface="Courier" pitchFamily="2" charset="0"/>
              </a:rPr>
              <a:t>pixB</a:t>
            </a:r>
            <a:r>
              <a:rPr lang="en-US" sz="3200" dirty="0">
                <a:latin typeface="Courier" pitchFamily="2" charset="0"/>
              </a:rPr>
              <a:t> = </a:t>
            </a:r>
            <a:r>
              <a:rPr lang="en-US" sz="3200" dirty="0" err="1">
                <a:latin typeface="Courier" pitchFamily="2" charset="0"/>
              </a:rPr>
              <a:t>im</a:t>
            </a:r>
            <a:r>
              <a:rPr lang="en-US" sz="3200" dirty="0">
                <a:latin typeface="Courier" pitchFamily="2" charset="0"/>
              </a:rPr>
              <a:t>(row,col,3)</a:t>
            </a:r>
            <a:r>
              <a:rPr lang="en-US" sz="3200" dirty="0">
                <a:latin typeface="Courier" pitchFamily="2" charset="0"/>
                <a:sym typeface="Wingdings" pitchFamily="2" charset="2"/>
              </a:rPr>
              <a:t> </a:t>
            </a:r>
            <a:r>
              <a:rPr lang="en-US" sz="3200" dirty="0">
                <a:sym typeface="Wingdings" pitchFamily="2" charset="2"/>
              </a:rPr>
              <a:t> Blue color</a:t>
            </a:r>
          </a:p>
          <a:p>
            <a:pPr marL="457200" lvl="1" indent="0">
              <a:buNone/>
            </a:pPr>
            <a:endParaRPr lang="en-US" sz="3200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937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55428B-838C-6947-8A29-E3C080E6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pixels in an image: same as any matrix!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FD725-28A7-AC40-9088-DEDD331AA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28" y="1119186"/>
            <a:ext cx="11938144" cy="552132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3200" dirty="0" err="1">
                <a:latin typeface="Courier" pitchFamily="2" charset="0"/>
              </a:rPr>
              <a:t>im</a:t>
            </a:r>
            <a:r>
              <a:rPr lang="en-US" sz="3200" dirty="0">
                <a:latin typeface="Courier" pitchFamily="2" charset="0"/>
              </a:rPr>
              <a:t>(row,col,1) = </a:t>
            </a:r>
            <a:r>
              <a:rPr lang="en-US" sz="3200" dirty="0" err="1">
                <a:latin typeface="Courier" pitchFamily="2" charset="0"/>
              </a:rPr>
              <a:t>red_pix</a:t>
            </a:r>
            <a:r>
              <a:rPr lang="en-US" sz="3200" dirty="0">
                <a:latin typeface="Courier" pitchFamily="2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(a value between 0 and 255)</a:t>
            </a:r>
          </a:p>
          <a:p>
            <a:pPr marL="0" indent="0">
              <a:buNone/>
            </a:pPr>
            <a:r>
              <a:rPr lang="en-US" sz="3200" dirty="0" err="1">
                <a:latin typeface="Courier" pitchFamily="2" charset="0"/>
              </a:rPr>
              <a:t>im</a:t>
            </a:r>
            <a:r>
              <a:rPr lang="en-US" sz="3200" dirty="0">
                <a:latin typeface="Courier" pitchFamily="2" charset="0"/>
              </a:rPr>
              <a:t>(row,col,2) = </a:t>
            </a:r>
            <a:r>
              <a:rPr lang="en-US" sz="3200" dirty="0" err="1">
                <a:latin typeface="Courier" pitchFamily="2" charset="0"/>
              </a:rPr>
              <a:t>green_pix</a:t>
            </a:r>
            <a:r>
              <a:rPr lang="en-US" sz="3200" dirty="0">
                <a:latin typeface="Courier" pitchFamily="2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(a value between 0 and 255)</a:t>
            </a:r>
            <a:endParaRPr lang="en-US" sz="3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3200" dirty="0" err="1">
                <a:latin typeface="Courier" pitchFamily="2" charset="0"/>
              </a:rPr>
              <a:t>im</a:t>
            </a:r>
            <a:r>
              <a:rPr lang="en-US" sz="3200" dirty="0">
                <a:latin typeface="Courier" pitchFamily="2" charset="0"/>
              </a:rPr>
              <a:t>(row,col,3) = </a:t>
            </a:r>
            <a:r>
              <a:rPr lang="en-US" sz="3200" dirty="0" err="1">
                <a:latin typeface="Courier" pitchFamily="2" charset="0"/>
              </a:rPr>
              <a:t>blue_pix</a:t>
            </a:r>
            <a:r>
              <a:rPr lang="en-US" sz="3200" dirty="0">
                <a:latin typeface="Courier" pitchFamily="2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(a value between 0 and 255)</a:t>
            </a:r>
          </a:p>
          <a:p>
            <a:pPr marL="457200" lvl="1" indent="0">
              <a:buNone/>
            </a:pPr>
            <a:endParaRPr lang="en-US" sz="2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Alternatively: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 err="1">
                <a:latin typeface="Courier" pitchFamily="2" charset="0"/>
              </a:rPr>
              <a:t>im</a:t>
            </a:r>
            <a:r>
              <a:rPr lang="en-US" sz="3200" dirty="0">
                <a:latin typeface="Courier" pitchFamily="2" charset="0"/>
              </a:rPr>
              <a:t>(</a:t>
            </a:r>
            <a:r>
              <a:rPr lang="en-US" sz="3200" dirty="0" err="1">
                <a:latin typeface="Courier" pitchFamily="2" charset="0"/>
              </a:rPr>
              <a:t>row,col</a:t>
            </a:r>
            <a:r>
              <a:rPr lang="en-US" sz="3200" dirty="0">
                <a:latin typeface="Courier" pitchFamily="2" charset="0"/>
              </a:rPr>
              <a:t>,:) = </a:t>
            </a:r>
            <a:r>
              <a:rPr lang="en-US" sz="3200" dirty="0" err="1">
                <a:latin typeface="Courier" pitchFamily="2" charset="0"/>
              </a:rPr>
              <a:t>vec</a:t>
            </a:r>
            <a:r>
              <a:rPr lang="en-US" sz="3200" dirty="0">
                <a:latin typeface="Courier" pitchFamily="2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(a 3x1 vector with values between 0 					    and 255)</a:t>
            </a:r>
          </a:p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701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2CD3-A281-9442-B5F5-FD51E9D3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and modifying grayscale and binary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3DCE-0F84-0A42-9D30-4225593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7" y="1440873"/>
            <a:ext cx="11744325" cy="512690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1. Accessing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Grayscale:  </a:t>
            </a:r>
            <a:r>
              <a:rPr lang="en-US" sz="2800" dirty="0">
                <a:latin typeface="Courier" pitchFamily="2" charset="0"/>
              </a:rPr>
              <a:t>pix = </a:t>
            </a:r>
            <a:r>
              <a:rPr lang="en-US" sz="2800" dirty="0" err="1">
                <a:latin typeface="Courier" pitchFamily="2" charset="0"/>
              </a:rPr>
              <a:t>im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row,col</a:t>
            </a:r>
            <a:r>
              <a:rPr lang="en-US" sz="2800" dirty="0">
                <a:latin typeface="Courier" pitchFamily="2" charset="0"/>
              </a:rPr>
              <a:t>)</a:t>
            </a:r>
            <a:r>
              <a:rPr lang="en-US" sz="2800" dirty="0">
                <a:latin typeface="Courier" pitchFamily="2" charset="0"/>
                <a:sym typeface="Wingdings" pitchFamily="2" charset="2"/>
              </a:rPr>
              <a:t> </a:t>
            </a:r>
            <a:r>
              <a:rPr lang="en-US" sz="2800" dirty="0">
                <a:sym typeface="Wingdings" pitchFamily="2" charset="2"/>
              </a:rPr>
              <a:t> gray intensity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Binary: 	 </a:t>
            </a:r>
            <a:r>
              <a:rPr lang="en-US" sz="2800" dirty="0">
                <a:latin typeface="Courier" pitchFamily="2" charset="0"/>
              </a:rPr>
              <a:t>pix = </a:t>
            </a:r>
            <a:r>
              <a:rPr lang="en-US" sz="2800" dirty="0" err="1">
                <a:latin typeface="Courier" pitchFamily="2" charset="0"/>
              </a:rPr>
              <a:t>im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row,col</a:t>
            </a:r>
            <a:r>
              <a:rPr lang="en-US" sz="2800" dirty="0">
                <a:latin typeface="Courier" pitchFamily="2" charset="0"/>
              </a:rPr>
              <a:t>)</a:t>
            </a:r>
            <a:r>
              <a:rPr lang="en-US" sz="2800" dirty="0">
                <a:latin typeface="Courier" pitchFamily="2" charset="0"/>
                <a:sym typeface="Wingdings" pitchFamily="2" charset="2"/>
              </a:rPr>
              <a:t> </a:t>
            </a:r>
            <a:r>
              <a:rPr lang="en-US" sz="2800" dirty="0">
                <a:sym typeface="Wingdings" pitchFamily="2" charset="2"/>
              </a:rPr>
              <a:t> black (0) or white (1)</a:t>
            </a:r>
          </a:p>
          <a:p>
            <a:pPr marL="0" indent="0">
              <a:buNone/>
            </a:pPr>
            <a:endParaRPr lang="en-US" sz="3200" dirty="0">
              <a:sym typeface="Wingdings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2. Modifying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Grayscale: </a:t>
            </a:r>
            <a:r>
              <a:rPr lang="en-US" sz="2800" dirty="0" err="1">
                <a:latin typeface="Courier" pitchFamily="2" charset="0"/>
              </a:rPr>
              <a:t>im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row,col</a:t>
            </a:r>
            <a:r>
              <a:rPr lang="en-US" sz="2800" dirty="0">
                <a:latin typeface="Courier" pitchFamily="2" charset="0"/>
              </a:rPr>
              <a:t>)</a:t>
            </a:r>
            <a:r>
              <a:rPr lang="en-US" sz="2800" dirty="0">
                <a:latin typeface="Courier" pitchFamily="2" charset="0"/>
                <a:sym typeface="Wingdings" pitchFamily="2" charset="2"/>
              </a:rPr>
              <a:t> = pix</a:t>
            </a:r>
            <a:r>
              <a:rPr lang="en-US" sz="2800" dirty="0">
                <a:sym typeface="Wingdings" pitchFamily="2" charset="2"/>
              </a:rPr>
              <a:t>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(an intensity value between 0-255)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Binary: 	</a:t>
            </a:r>
            <a:r>
              <a:rPr lang="en-US" sz="2800" dirty="0" err="1">
                <a:latin typeface="Courier" pitchFamily="2" charset="0"/>
              </a:rPr>
              <a:t>im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row,col</a:t>
            </a:r>
            <a:r>
              <a:rPr lang="en-US" sz="2800" dirty="0">
                <a:latin typeface="Courier" pitchFamily="2" charset="0"/>
              </a:rPr>
              <a:t>)</a:t>
            </a:r>
            <a:r>
              <a:rPr lang="en-US" sz="2800" dirty="0">
                <a:latin typeface="Courier" pitchFamily="2" charset="0"/>
                <a:sym typeface="Wingdings" pitchFamily="2" charset="2"/>
              </a:rPr>
              <a:t> = pix</a:t>
            </a:r>
            <a:r>
              <a:rPr lang="en-US" sz="2800" dirty="0">
                <a:sym typeface="Wingdings" pitchFamily="2" charset="2"/>
              </a:rPr>
              <a:t>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(logical value 0 or 1)</a:t>
            </a: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3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A012A-121B-614E-A45D-CB918144697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Overlaying plotting functions on an 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464F4-0693-974B-95E2-93909EBF98E6}"/>
              </a:ext>
            </a:extLst>
          </p:cNvPr>
          <p:cNvSpPr/>
          <p:nvPr/>
        </p:nvSpPr>
        <p:spPr>
          <a:xfrm>
            <a:off x="459468" y="1949555"/>
            <a:ext cx="68282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To combine images and plotting functions on the same figure, must use </a:t>
            </a:r>
            <a:r>
              <a:rPr lang="en-US" sz="3200" dirty="0">
                <a:latin typeface="Courier" pitchFamily="2" charset="0"/>
              </a:rPr>
              <a:t>hold on</a:t>
            </a:r>
            <a:r>
              <a:rPr lang="en-US" sz="3200" dirty="0"/>
              <a:t> </a:t>
            </a:r>
            <a:r>
              <a:rPr lang="en-US" sz="3200" u="sng" dirty="0"/>
              <a:t>after</a:t>
            </a:r>
            <a:r>
              <a:rPr lang="en-US" sz="3200" dirty="0"/>
              <a:t> </a:t>
            </a:r>
            <a:r>
              <a:rPr lang="en-US" sz="3200" dirty="0" err="1">
                <a:latin typeface="Courier" pitchFamily="2" charset="0"/>
              </a:rPr>
              <a:t>imshow</a:t>
            </a:r>
            <a:endParaRPr lang="en-US" sz="3200" dirty="0">
              <a:latin typeface="Courier" pitchFamily="2" charset="0"/>
            </a:endParaRPr>
          </a:p>
          <a:p>
            <a:pPr marL="514350" indent="-514350"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 plot on an image, think of the rows as y coordinates and columns as x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E3DA1-F3E8-6C4A-AC85-7BF795FE2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675" y="1768574"/>
            <a:ext cx="4660955" cy="39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095B05-B8DA-494F-A570-7F3CD745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69" y="3789888"/>
            <a:ext cx="4532863" cy="3200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3C79F-93E2-154C-8C73-A5C96F8C91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Image coordinates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2F491AC-54A3-DF4E-A6FD-A65FC299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68" y="1467912"/>
            <a:ext cx="7769232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Place a pink marker on the image at the bottom right corner:</a:t>
            </a:r>
          </a:p>
          <a:p>
            <a:pPr marL="514350" indent="-514350">
              <a:buAutoNum type="arabicPeriod"/>
            </a:pPr>
            <a:r>
              <a:rPr lang="en-US" dirty="0"/>
              <a:t>Find the size of the image (r=384 and c=512)</a:t>
            </a:r>
          </a:p>
          <a:p>
            <a:pPr marL="514350" indent="-514350">
              <a:buAutoNum type="arabicPeriod"/>
            </a:pPr>
            <a:r>
              <a:rPr lang="en-US" dirty="0"/>
              <a:t>Place a scatter point where x is the cols and r is the 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18665-7703-0745-BD84-C197CCDBC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70" y="3789888"/>
            <a:ext cx="453286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2398-82DC-3B4D-A983-3A59E866A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67" y="4603546"/>
            <a:ext cx="7526393" cy="15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885037-9F97-5346-A3A7-66970EB6B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600" y="1691893"/>
            <a:ext cx="3255864" cy="1874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079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2209-63D7-8644-BFDC-6C645296D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Overview of images in MATLAB</a:t>
            </a:r>
          </a:p>
          <a:p>
            <a:r>
              <a:rPr lang="en-US" sz="2400" dirty="0"/>
              <a:t>Working with images</a:t>
            </a:r>
          </a:p>
          <a:p>
            <a:r>
              <a:rPr lang="en-US" sz="2400" dirty="0"/>
              <a:t>Image indexing</a:t>
            </a:r>
          </a:p>
          <a:p>
            <a:r>
              <a:rPr lang="en-US" sz="2400" dirty="0"/>
              <a:t>Basic image manipulation</a:t>
            </a:r>
          </a:p>
        </p:txBody>
      </p:sp>
    </p:spTree>
    <p:extLst>
      <p:ext uri="{BB962C8B-B14F-4D97-AF65-F5344CB8AC3E}">
        <p14:creationId xmlns:p14="http://schemas.microsoft.com/office/powerpoint/2010/main" val="421370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3C79F-93E2-154C-8C73-A5C96F8C91E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Image coordinates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2F491AC-54A3-DF4E-A6FD-A65FC299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423" y="1128417"/>
            <a:ext cx="10576476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Which color marker is going to show up on the tip of the left pepper?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B474F3-C78D-9840-9B15-DD907F01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3" y="4208650"/>
            <a:ext cx="2772979" cy="1653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3E1D0-ACE6-F548-8ED3-77389E35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56" y="2923425"/>
            <a:ext cx="4645991" cy="3030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0801B-9EF1-5B48-A700-49B5D74B1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055" y="2144492"/>
            <a:ext cx="4645991" cy="3767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4E946-CE5B-0448-B467-B56122FF3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37" y="2081697"/>
            <a:ext cx="5497446" cy="1924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55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D0E0A-3B54-874D-9BF7-E4B00C1AF3E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Pulling out vectors from an image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3508A0-1822-E54B-9F85-03D1565850B3}"/>
              </a:ext>
            </a:extLst>
          </p:cNvPr>
          <p:cNvGrpSpPr/>
          <p:nvPr/>
        </p:nvGrpSpPr>
        <p:grpSpPr>
          <a:xfrm>
            <a:off x="-85734" y="2662705"/>
            <a:ext cx="11841494" cy="3316717"/>
            <a:chOff x="-85734" y="2662705"/>
            <a:chExt cx="11841494" cy="331671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4E9147-B44D-504C-B98D-1505D4F7B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5734" y="2662705"/>
              <a:ext cx="7112000" cy="2641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BB9B8C8-2963-DF42-AA04-93A816FE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3346" y="2867003"/>
              <a:ext cx="5142414" cy="14381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88B2FC0-5935-CC48-A4C9-CAA08B9A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3346" y="4509434"/>
              <a:ext cx="3824969" cy="1469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502B93E1-54F1-CE41-80D9-E0EC96D34923}"/>
              </a:ext>
            </a:extLst>
          </p:cNvPr>
          <p:cNvSpPr txBox="1">
            <a:spLocks/>
          </p:cNvSpPr>
          <p:nvPr/>
        </p:nvSpPr>
        <p:spPr>
          <a:xfrm>
            <a:off x="1412423" y="995897"/>
            <a:ext cx="10576476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black marker is at location r=100,c=100 on image </a:t>
            </a:r>
            <a:r>
              <a:rPr lang="en-US" dirty="0" err="1">
                <a:latin typeface="Courier" pitchFamily="2" charset="0"/>
              </a:rPr>
              <a:t>im_gray</a:t>
            </a:r>
            <a:r>
              <a:rPr lang="en-US" dirty="0"/>
              <a:t>.  Write the vector of </a:t>
            </a:r>
            <a:r>
              <a:rPr lang="en-US" dirty="0" err="1">
                <a:latin typeface="Courier" pitchFamily="2" charset="0"/>
              </a:rPr>
              <a:t>im_gray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that crosses vertically through the pepper.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DC3FEB-BD29-7343-ABA7-13D4C018AF18}"/>
              </a:ext>
            </a:extLst>
          </p:cNvPr>
          <p:cNvSpPr/>
          <p:nvPr/>
        </p:nvSpPr>
        <p:spPr>
          <a:xfrm>
            <a:off x="137008" y="2370640"/>
            <a:ext cx="12192000" cy="4277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309B3EE-4CAE-5F48-8D79-E16079B83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083" y="1958821"/>
            <a:ext cx="5393850" cy="35187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84894CA-9FFF-7040-A344-5282A3FBD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275" y="5182926"/>
            <a:ext cx="5634200" cy="1007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744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E1B695-A024-8F4B-A4FA-5D5FE8FB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188" y="452020"/>
            <a:ext cx="8439360" cy="337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Download lec8_liveEx2_barnard.jpg and generate a 1x3 subplot, where each plot consists of: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Original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subset of the image corresponding to the top left quarter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Original image with a vertical and horizontal line in red that passes through center of the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CF13D-6B96-394A-931F-82548402B492}"/>
              </a:ext>
            </a:extLst>
          </p:cNvPr>
          <p:cNvSpPr txBox="1"/>
          <p:nvPr/>
        </p:nvSpPr>
        <p:spPr>
          <a:xfrm>
            <a:off x="0" y="2657117"/>
            <a:ext cx="3118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Group example 2: practice with image coordinates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7794D8-9D7C-9C4C-9DD8-198E3B830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17"/>
          <a:stretch/>
        </p:blipFill>
        <p:spPr>
          <a:xfrm>
            <a:off x="2167127" y="3749040"/>
            <a:ext cx="10451593" cy="5054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13525-3DFE-9344-8FDE-73E6E411B6C2}"/>
              </a:ext>
            </a:extLst>
          </p:cNvPr>
          <p:cNvSpPr txBox="1"/>
          <p:nvPr/>
        </p:nvSpPr>
        <p:spPr>
          <a:xfrm>
            <a:off x="4128866" y="383059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59497-1269-0949-BF9F-27C2BA1AA181}"/>
              </a:ext>
            </a:extLst>
          </p:cNvPr>
          <p:cNvSpPr txBox="1"/>
          <p:nvPr/>
        </p:nvSpPr>
        <p:spPr>
          <a:xfrm>
            <a:off x="6766465" y="3830595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 corner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876A5-2315-8645-876A-C9F15DB820CC}"/>
              </a:ext>
            </a:extLst>
          </p:cNvPr>
          <p:cNvSpPr txBox="1"/>
          <p:nvPr/>
        </p:nvSpPr>
        <p:spPr>
          <a:xfrm>
            <a:off x="9440256" y="382882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Lines through center</a:t>
            </a:r>
          </a:p>
        </p:txBody>
      </p:sp>
    </p:spTree>
    <p:extLst>
      <p:ext uri="{BB962C8B-B14F-4D97-AF65-F5344CB8AC3E}">
        <p14:creationId xmlns:p14="http://schemas.microsoft.com/office/powerpoint/2010/main" val="245746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19FA-C02C-5C49-BC8F-A1E565E563D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Image modification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2324F8-6871-A249-B3E6-54B5CE585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64914"/>
              </p:ext>
            </p:extLst>
          </p:nvPr>
        </p:nvGraphicFramePr>
        <p:xfrm>
          <a:off x="1853183" y="2114147"/>
          <a:ext cx="8845733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6251">
                  <a:extLst>
                    <a:ext uri="{9D8B030D-6E8A-4147-A177-3AD203B41FA5}">
                      <a16:colId xmlns:a16="http://schemas.microsoft.com/office/drawing/2014/main" val="3269191116"/>
                    </a:ext>
                  </a:extLst>
                </a:gridCol>
                <a:gridCol w="5719482">
                  <a:extLst>
                    <a:ext uri="{9D8B030D-6E8A-4147-A177-3AD203B41FA5}">
                      <a16:colId xmlns:a16="http://schemas.microsoft.com/office/drawing/2014/main" val="2531210296"/>
                    </a:ext>
                  </a:extLst>
                </a:gridCol>
              </a:tblGrid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imadd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 two images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396062"/>
                  </a:ext>
                </a:extLst>
              </a:tr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imsubtract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Subtract two images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087345"/>
                  </a:ext>
                </a:extLst>
              </a:tr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immultiply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Multiple two images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43925"/>
                  </a:ext>
                </a:extLst>
              </a:tr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imrotate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Rotate an image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625375"/>
                  </a:ext>
                </a:extLst>
              </a:tr>
              <a:tr h="313871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imcomplement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Take the complement of an image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94315"/>
                  </a:ext>
                </a:extLst>
              </a:tr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imresize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Resizing an image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45860"/>
                  </a:ext>
                </a:extLst>
              </a:tr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imhist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Histogram of image data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12418"/>
                  </a:ext>
                </a:extLst>
              </a:tr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imadjust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Contrast-adjusts intensity values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987359"/>
                  </a:ext>
                </a:extLst>
              </a:tr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adapthisteq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Contrast-limited adaptive histogram equalization (local)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379473"/>
                  </a:ext>
                </a:extLst>
              </a:tr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histeq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Enhance contrast using histogram equalization (global)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98495"/>
                  </a:ext>
                </a:extLst>
              </a:tr>
              <a:tr h="26390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" pitchFamily="2" charset="0"/>
                        </a:rPr>
                        <a:t>cumsum</a:t>
                      </a:r>
                      <a:endParaRPr lang="en-US" sz="1600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Cummulative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summation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3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672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20CDBA-1831-8B41-AAFF-C37B3CE12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imresize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8349-A33D-6748-AFE6-EBDD8CCBC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latin typeface="Courier" pitchFamily="2" charset="0"/>
              </a:rPr>
              <a:t>scale</a:t>
            </a:r>
            <a:r>
              <a:rPr lang="en-US" sz="3600" dirty="0"/>
              <a:t> takes each of the dimensions of the image (# rows and columns) and multiplies by this much to determine the output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r>
              <a:rPr lang="en-US" sz="3200" dirty="0"/>
              <a:t>E.g., if we have an image that is 20 rows x 40 columns</a:t>
            </a:r>
          </a:p>
          <a:p>
            <a:pPr marL="914400" lvl="2" indent="0">
              <a:buNone/>
            </a:pPr>
            <a:r>
              <a:rPr lang="en-US" sz="3200" dirty="0">
                <a:latin typeface="Courier" pitchFamily="2" charset="0"/>
              </a:rPr>
              <a:t>scale = 2 </a:t>
            </a:r>
            <a:r>
              <a:rPr lang="en-US" sz="3200" dirty="0">
                <a:latin typeface="Courier" pitchFamily="2" charset="0"/>
                <a:sym typeface="Wingdings" pitchFamily="2" charset="2"/>
              </a:rPr>
              <a:t> output = 40 rows x 80 columns</a:t>
            </a:r>
          </a:p>
          <a:p>
            <a:pPr marL="914400" lvl="2" indent="0">
              <a:buNone/>
            </a:pPr>
            <a:r>
              <a:rPr lang="en-US" sz="3200" dirty="0">
                <a:latin typeface="Courier" pitchFamily="2" charset="0"/>
                <a:sym typeface="Wingdings" pitchFamily="2" charset="2"/>
              </a:rPr>
              <a:t>scale = 0.5  output = 10 rows x 20 columns</a:t>
            </a:r>
          </a:p>
          <a:p>
            <a:pPr marL="914400" lvl="2" indent="0">
              <a:buNone/>
            </a:pPr>
            <a:endParaRPr lang="en-US" sz="3200" dirty="0">
              <a:latin typeface="Courier" pitchFamily="2" charset="0"/>
              <a:sym typeface="Wingdings" pitchFamily="2" charset="2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 also use </a:t>
            </a:r>
            <a:r>
              <a:rPr lang="en-US" sz="3200" dirty="0">
                <a:latin typeface="Courier" pitchFamily="2" charset="0"/>
                <a:cs typeface="Arial" panose="020B0604020202020204" pitchFamily="34" charset="0"/>
                <a:sym typeface="Wingdings" pitchFamily="2" charset="2"/>
              </a:rPr>
              <a:t>[</a:t>
            </a:r>
            <a:r>
              <a:rPr lang="en-US" sz="3200" dirty="0" err="1">
                <a:latin typeface="Courier" pitchFamily="2" charset="0"/>
                <a:cs typeface="Arial" panose="020B0604020202020204" pitchFamily="34" charset="0"/>
                <a:sym typeface="Wingdings" pitchFamily="2" charset="2"/>
              </a:rPr>
              <a:t>row_scale</a:t>
            </a:r>
            <a:r>
              <a:rPr lang="en-US" sz="3200" dirty="0">
                <a:latin typeface="Courier" pitchFamily="2" charset="0"/>
                <a:cs typeface="Arial" panose="020B0604020202020204" pitchFamily="34" charset="0"/>
                <a:sym typeface="Wingdings" pitchFamily="2" charset="2"/>
              </a:rPr>
              <a:t>, </a:t>
            </a:r>
            <a:r>
              <a:rPr lang="en-US" sz="3200" dirty="0" err="1">
                <a:latin typeface="Courier" pitchFamily="2" charset="0"/>
                <a:cs typeface="Arial" panose="020B0604020202020204" pitchFamily="34" charset="0"/>
                <a:sym typeface="Wingdings" pitchFamily="2" charset="2"/>
              </a:rPr>
              <a:t>col_scale</a:t>
            </a:r>
            <a:r>
              <a:rPr lang="en-US" sz="3200" dirty="0">
                <a:latin typeface="Courier" pitchFamily="2" charset="0"/>
                <a:cs typeface="Arial" panose="020B0604020202020204" pitchFamily="34" charset="0"/>
                <a:sym typeface="Wingdings" pitchFamily="2" charset="2"/>
              </a:rPr>
              <a:t>]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for scaling each individually</a:t>
            </a:r>
          </a:p>
          <a:p>
            <a:pPr lvl="2"/>
            <a:endParaRPr lang="en-US" sz="3200" dirty="0">
              <a:sym typeface="Wingdings" pitchFamily="2" charset="2"/>
            </a:endParaRPr>
          </a:p>
          <a:p>
            <a:pPr lvl="2"/>
            <a:endParaRPr lang="en-US" sz="2800" dirty="0">
              <a:sym typeface="Wingdings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8B55F-0DD5-AC4B-9E27-F80402FFB012}"/>
              </a:ext>
            </a:extLst>
          </p:cNvPr>
          <p:cNvSpPr txBox="1"/>
          <p:nvPr/>
        </p:nvSpPr>
        <p:spPr>
          <a:xfrm>
            <a:off x="2675833" y="2471271"/>
            <a:ext cx="68403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pitchFamily="2" charset="0"/>
              </a:rPr>
              <a:t>out = </a:t>
            </a:r>
            <a:r>
              <a:rPr lang="en-US" sz="3600" dirty="0" err="1">
                <a:latin typeface="Courier" pitchFamily="2" charset="0"/>
              </a:rPr>
              <a:t>imresize</a:t>
            </a:r>
            <a:r>
              <a:rPr lang="en-US" sz="3600" dirty="0">
                <a:latin typeface="Courier" pitchFamily="2" charset="0"/>
              </a:rPr>
              <a:t>(</a:t>
            </a:r>
            <a:r>
              <a:rPr lang="en-US" sz="3600" dirty="0" err="1">
                <a:latin typeface="Courier" pitchFamily="2" charset="0"/>
              </a:rPr>
              <a:t>im,scale</a:t>
            </a:r>
            <a:r>
              <a:rPr lang="en-US" sz="36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78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6AA7-A4D4-D44D-B453-3F5C8759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Adding images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45115-3F02-EB46-B735-A2C20D133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39" y="969961"/>
            <a:ext cx="5872161" cy="5521325"/>
          </a:xfrm>
        </p:spPr>
        <p:txBody>
          <a:bodyPr>
            <a:normAutofit/>
          </a:bodyPr>
          <a:lstStyle/>
          <a:p>
            <a:endParaRPr lang="en-US" sz="3200" b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Z = </a:t>
            </a:r>
            <a:r>
              <a:rPr lang="en-US" sz="3200" dirty="0" err="1">
                <a:latin typeface="Courier" pitchFamily="2" charset="0"/>
              </a:rPr>
              <a:t>imadd</a:t>
            </a:r>
            <a:r>
              <a:rPr lang="en-US" sz="3200" dirty="0">
                <a:latin typeface="Courier" pitchFamily="2" charset="0"/>
              </a:rPr>
              <a:t>(X,Y)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Adds each element in array. With the corresponding element in array Y and returns the sum in the corresponding element of the output array Z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562FD-012A-FC4F-B8AC-BA43B0A7B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1157286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1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1A402-7510-3D48-A2DE-FB4FA247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Subtracting images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45115-3F02-EB46-B735-A2C20D133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9" y="969961"/>
            <a:ext cx="5567362" cy="5521325"/>
          </a:xfrm>
        </p:spPr>
        <p:txBody>
          <a:bodyPr>
            <a:normAutofit/>
          </a:bodyPr>
          <a:lstStyle/>
          <a:p>
            <a:endParaRPr lang="en-US" sz="3200" b="1" dirty="0"/>
          </a:p>
          <a:p>
            <a:pPr marL="0" indent="0">
              <a:buNone/>
            </a:pPr>
            <a:endParaRPr lang="en-US" sz="3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Z = </a:t>
            </a:r>
            <a:r>
              <a:rPr lang="en-US" sz="3200" dirty="0" err="1">
                <a:latin typeface="Courier" pitchFamily="2" charset="0"/>
              </a:rPr>
              <a:t>imsubtract</a:t>
            </a:r>
            <a:r>
              <a:rPr lang="en-US" sz="3200" dirty="0">
                <a:latin typeface="Courier" pitchFamily="2" charset="0"/>
              </a:rPr>
              <a:t>(X,Y)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Subtracts each element in array. With the corresponding element in array Y and returns the sum in the corresponding element of the output array Z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1F87B-D95B-F349-85C9-18D99627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1157286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40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97FA-6694-C340-B1B5-3E7EF269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Multiplying images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45115-3F02-EB46-B735-A2C20D133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9" y="961592"/>
            <a:ext cx="5872161" cy="5521325"/>
          </a:xfrm>
        </p:spPr>
        <p:txBody>
          <a:bodyPr>
            <a:normAutofit/>
          </a:bodyPr>
          <a:lstStyle/>
          <a:p>
            <a:endParaRPr lang="en-US" sz="3200" b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Z = </a:t>
            </a:r>
            <a:r>
              <a:rPr lang="en-US" sz="3200" dirty="0" err="1">
                <a:latin typeface="Courier" pitchFamily="2" charset="0"/>
              </a:rPr>
              <a:t>immultiply</a:t>
            </a:r>
            <a:r>
              <a:rPr lang="en-US" sz="3200" dirty="0">
                <a:latin typeface="Courier" pitchFamily="2" charset="0"/>
              </a:rPr>
              <a:t>(X,Y)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Multiplies each element in array with the corresponding element in array Y and returns the sum in the corresponding element of the output array Z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B331D-09D7-FD48-B335-8A7A784D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1157286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8BCA-1E3C-B647-BCD2-7758853C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Rotating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87D2F-4EC7-A648-BCE1-F365D57E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549400"/>
            <a:ext cx="5130800" cy="494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565D00-58AD-6B47-8EF3-D28334041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138928"/>
            <a:ext cx="5905500" cy="1793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B5413-FC93-2B4F-8420-36F2BB3C5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367" y="3045557"/>
            <a:ext cx="3251829" cy="2990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2CC583-0ED9-8C4B-A45B-716999816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654" y="3055898"/>
            <a:ext cx="3251480" cy="2989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41309-F20A-5541-A10C-92C1EDEE17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960"/>
          <a:stretch/>
        </p:blipFill>
        <p:spPr>
          <a:xfrm>
            <a:off x="8650812" y="5871152"/>
            <a:ext cx="2209309" cy="186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F3762-7451-3D4C-9D56-F7C3C2CC83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9010"/>
          <a:stretch/>
        </p:blipFill>
        <p:spPr>
          <a:xfrm>
            <a:off x="5746856" y="5861131"/>
            <a:ext cx="2209309" cy="2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28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7A73-8FE2-4A43-A2E1-10CC178F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complement of a binary image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79E97-F99E-4A4A-AF57-B03C8E07D721}"/>
              </a:ext>
            </a:extLst>
          </p:cNvPr>
          <p:cNvCxnSpPr/>
          <p:nvPr/>
        </p:nvCxnSpPr>
        <p:spPr>
          <a:xfrm>
            <a:off x="2137660" y="1943615"/>
            <a:ext cx="17335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8105E12-599F-CD4A-92E4-8658D6C8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6"/>
          <a:stretch/>
        </p:blipFill>
        <p:spPr>
          <a:xfrm>
            <a:off x="-110748" y="2758780"/>
            <a:ext cx="2248408" cy="1855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408F26-D378-C149-BC92-FD9FA0FBC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364" y="2758780"/>
            <a:ext cx="2248408" cy="2164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5539CA-73F6-F24B-B63C-F89157418B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306"/>
          <a:stretch/>
        </p:blipFill>
        <p:spPr>
          <a:xfrm>
            <a:off x="-110748" y="922701"/>
            <a:ext cx="2248408" cy="1855217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2349A0-3FB5-C24D-8BA6-9B56E05029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69"/>
          <a:stretch/>
        </p:blipFill>
        <p:spPr>
          <a:xfrm>
            <a:off x="4272364" y="950051"/>
            <a:ext cx="2248408" cy="1827867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F9EA27-29FC-E645-B361-C8BDAE3EC256}"/>
              </a:ext>
            </a:extLst>
          </p:cNvPr>
          <p:cNvCxnSpPr/>
          <p:nvPr/>
        </p:nvCxnSpPr>
        <p:spPr>
          <a:xfrm>
            <a:off x="2290060" y="3692341"/>
            <a:ext cx="17335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8FA8A-B1F3-B94A-8381-8B697BBDC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364" y="4693072"/>
            <a:ext cx="2248408" cy="21649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36ADE7-629B-624F-B522-E19FDE4CD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0748" y="4686537"/>
            <a:ext cx="2248408" cy="216492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526136-AE1F-3F40-A3A6-EB6D62CCE830}"/>
              </a:ext>
            </a:extLst>
          </p:cNvPr>
          <p:cNvCxnSpPr/>
          <p:nvPr/>
        </p:nvCxnSpPr>
        <p:spPr>
          <a:xfrm>
            <a:off x="2290060" y="5611547"/>
            <a:ext cx="17335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E82AB57-D5E3-754C-AEA0-2679253E13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147" y="950051"/>
            <a:ext cx="4194875" cy="547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109DD-A18C-E54A-B7B0-2456348E5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3043" y="1527644"/>
            <a:ext cx="962001" cy="7110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042862-CD38-5F4D-B317-4AF76F6F2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3042" y="3237703"/>
            <a:ext cx="962001" cy="711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6089AF-CEB8-194D-80D3-A5BB51434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1255" y="4548181"/>
            <a:ext cx="2126732" cy="21267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0CE01A-0471-CB47-95D9-648503A0DF64}"/>
              </a:ext>
            </a:extLst>
          </p:cNvPr>
          <p:cNvSpPr txBox="1"/>
          <p:nvPr/>
        </p:nvSpPr>
        <p:spPr>
          <a:xfrm>
            <a:off x="6260691" y="1778967"/>
            <a:ext cx="83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707687-970B-4448-A707-863FB09B61CB}"/>
              </a:ext>
            </a:extLst>
          </p:cNvPr>
          <p:cNvSpPr txBox="1"/>
          <p:nvPr/>
        </p:nvSpPr>
        <p:spPr>
          <a:xfrm>
            <a:off x="6260691" y="3557580"/>
            <a:ext cx="12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74FF9-698A-8048-B2D2-644C8E54B1A5}"/>
              </a:ext>
            </a:extLst>
          </p:cNvPr>
          <p:cNvSpPr txBox="1"/>
          <p:nvPr/>
        </p:nvSpPr>
        <p:spPr>
          <a:xfrm>
            <a:off x="6260691" y="5399669"/>
            <a:ext cx="12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E6979E-926C-734B-ABF0-4B3E0254A96C}"/>
              </a:ext>
            </a:extLst>
          </p:cNvPr>
          <p:cNvSpPr txBox="1"/>
          <p:nvPr/>
        </p:nvSpPr>
        <p:spPr>
          <a:xfrm>
            <a:off x="2242082" y="609805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as useful)</a:t>
            </a:r>
          </a:p>
        </p:txBody>
      </p:sp>
    </p:spTree>
    <p:extLst>
      <p:ext uri="{BB962C8B-B14F-4D97-AF65-F5344CB8AC3E}">
        <p14:creationId xmlns:p14="http://schemas.microsoft.com/office/powerpoint/2010/main" val="288960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257F-E1D6-434C-BBB2-BD4AB277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B976-CDDF-B040-8577-2095E05F7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5863453" cy="5521325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BIOLOGICAL: automated systems analysis of samples</a:t>
            </a:r>
          </a:p>
          <a:p>
            <a:r>
              <a:rPr lang="en-US" sz="3200" dirty="0"/>
              <a:t>DEFENSE/INTELLIGENCE: enhancement and interpretation of image to find and track targets</a:t>
            </a:r>
          </a:p>
          <a:p>
            <a:r>
              <a:rPr lang="en-US" sz="3200" dirty="0"/>
              <a:t>DOCUMENT PROCESSING: scanning, archiving</a:t>
            </a:r>
          </a:p>
          <a:p>
            <a:r>
              <a:rPr lang="en-US" sz="3200" dirty="0"/>
              <a:t>FACTORY AUTOMATION: visual inspection of products</a:t>
            </a:r>
          </a:p>
          <a:p>
            <a:r>
              <a:rPr lang="en-US" sz="3200" dirty="0"/>
              <a:t>MATERIALS TESTING: detection and quantification of cracks, impurities, etc.</a:t>
            </a:r>
          </a:p>
          <a:p>
            <a:r>
              <a:rPr lang="en-US" sz="3200" dirty="0"/>
              <a:t>MEDICAL: disease detection and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4D3CF-3429-8142-BC8C-C58DD68A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00101"/>
            <a:ext cx="4876800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5F43C-8BE5-684D-9DF1-8A51A9E0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936" y="3749583"/>
            <a:ext cx="2843064" cy="3108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34CFB-8017-0346-8340-3CF273531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856"/>
          <a:stretch/>
        </p:blipFill>
        <p:spPr>
          <a:xfrm>
            <a:off x="5997886" y="3918491"/>
            <a:ext cx="3755714" cy="26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20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74E9-DA6C-C340-ADB4-30A8E0C1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D14F8-22FF-4B4A-92F3-A9BB7C4E0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979486"/>
            <a:ext cx="11744325" cy="5521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Image histograms are graphical representations of the pixel tone distributions in an image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DB8D57-9C50-4E40-892D-399CE0733F48}"/>
              </a:ext>
            </a:extLst>
          </p:cNvPr>
          <p:cNvGrpSpPr/>
          <p:nvPr/>
        </p:nvGrpSpPr>
        <p:grpSpPr>
          <a:xfrm>
            <a:off x="1247557" y="1931554"/>
            <a:ext cx="9646085" cy="4349957"/>
            <a:chOff x="689279" y="2029216"/>
            <a:chExt cx="9646085" cy="43499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C030D-AA2F-FF43-AB41-585A58914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00"/>
            <a:stretch/>
          </p:blipFill>
          <p:spPr>
            <a:xfrm>
              <a:off x="689279" y="2029216"/>
              <a:ext cx="4972485" cy="39526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E2D659-628E-E341-B3C5-145F94251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8980" y="2029216"/>
              <a:ext cx="4676384" cy="350728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3A6CE-7A5F-3C46-B984-08A6875E5126}"/>
                </a:ext>
              </a:extLst>
            </p:cNvPr>
            <p:cNvSpPr txBox="1"/>
            <p:nvPr/>
          </p:nvSpPr>
          <p:spPr>
            <a:xfrm>
              <a:off x="7523763" y="5825175"/>
              <a:ext cx="1486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Intensity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4D4705-8FBD-464D-8FFA-C607CBDF3517}"/>
                </a:ext>
              </a:extLst>
            </p:cNvPr>
            <p:cNvSpPr txBox="1"/>
            <p:nvPr/>
          </p:nvSpPr>
          <p:spPr>
            <a:xfrm rot="16200000">
              <a:off x="4495682" y="3305534"/>
              <a:ext cx="17393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Frequency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2DB24D-41DD-384E-8735-DCF704BB4654}"/>
                </a:ext>
              </a:extLst>
            </p:cNvPr>
            <p:cNvSpPr/>
            <p:nvPr/>
          </p:nvSpPr>
          <p:spPr>
            <a:xfrm flipH="1">
              <a:off x="6388274" y="5536504"/>
              <a:ext cx="3519814" cy="313151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771CED-7EC0-2544-B905-0AA610613C2C}"/>
              </a:ext>
            </a:extLst>
          </p:cNvPr>
          <p:cNvSpPr txBox="1"/>
          <p:nvPr/>
        </p:nvSpPr>
        <p:spPr>
          <a:xfrm>
            <a:off x="6773108" y="6281511"/>
            <a:ext cx="380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we interpret this?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0B5AE-24A0-0745-9D0B-5ED641ABA384}"/>
              </a:ext>
            </a:extLst>
          </p:cNvPr>
          <p:cNvSpPr txBox="1"/>
          <p:nvPr/>
        </p:nvSpPr>
        <p:spPr>
          <a:xfrm>
            <a:off x="1097030" y="5382174"/>
            <a:ext cx="519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imhist</a:t>
            </a:r>
            <a:r>
              <a:rPr lang="en-US" dirty="0"/>
              <a:t> Creates a 256 vector, where (i+1)’</a:t>
            </a:r>
            <a:r>
              <a:rPr lang="en-US" dirty="0" err="1"/>
              <a:t>th</a:t>
            </a:r>
            <a:r>
              <a:rPr lang="en-US" dirty="0"/>
              <a:t> element contains how often we see the grayscale intensity 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11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08DAC-5E39-ED4D-84DD-72C65255E96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Image histograms: </a:t>
            </a:r>
            <a:r>
              <a:rPr lang="en-US" dirty="0" err="1">
                <a:latin typeface="Courier" pitchFamily="2" charset="0"/>
              </a:rPr>
              <a:t>imhist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F1F58-9492-554C-9669-8A9E08E7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7756"/>
            <a:ext cx="5749665" cy="47437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the histogram has too many pixels on the </a:t>
            </a:r>
            <a:r>
              <a:rPr lang="en-US" dirty="0" err="1"/>
              <a:t>left</a:t>
            </a:r>
            <a:r>
              <a:rPr lang="en-US" dirty="0" err="1">
                <a:sym typeface="Wingdings" pitchFamily="2" charset="2"/>
              </a:rPr>
              <a:t>image</a:t>
            </a:r>
            <a:r>
              <a:rPr lang="en-US" dirty="0">
                <a:sym typeface="Wingdings" pitchFamily="2" charset="2"/>
              </a:rPr>
              <a:t> too dark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If the histogram has too many pixels on the </a:t>
            </a:r>
            <a:r>
              <a:rPr lang="en-US" dirty="0" err="1"/>
              <a:t>right</a:t>
            </a:r>
            <a:r>
              <a:rPr lang="en-US" dirty="0" err="1">
                <a:sym typeface="Wingdings" pitchFamily="2" charset="2"/>
              </a:rPr>
              <a:t>image</a:t>
            </a:r>
            <a:r>
              <a:rPr lang="en-US" dirty="0">
                <a:sym typeface="Wingdings" pitchFamily="2" charset="2"/>
              </a:rPr>
              <a:t> too light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If the histogram has too many pixels in the </a:t>
            </a:r>
            <a:r>
              <a:rPr lang="en-US" dirty="0" err="1"/>
              <a:t>middle</a:t>
            </a:r>
            <a:r>
              <a:rPr lang="en-US" dirty="0" err="1">
                <a:sym typeface="Wingdings" pitchFamily="2" charset="2"/>
              </a:rPr>
              <a:t>image</a:t>
            </a:r>
            <a:r>
              <a:rPr lang="en-US" dirty="0">
                <a:sym typeface="Wingdings" pitchFamily="2" charset="2"/>
              </a:rPr>
              <a:t> washed out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In biology, we want our images to be </a:t>
            </a:r>
            <a:r>
              <a:rPr lang="en-US" dirty="0">
                <a:solidFill>
                  <a:srgbClr val="FF00FF"/>
                </a:solidFill>
                <a:sym typeface="Wingdings" pitchFamily="2" charset="2"/>
              </a:rPr>
              <a:t>comparable. </a:t>
            </a:r>
            <a:r>
              <a:rPr lang="en-US" dirty="0">
                <a:sym typeface="Wingdings" pitchFamily="2" charset="2"/>
              </a:rPr>
              <a:t>This means image intensities should all conform to the same distribution</a:t>
            </a:r>
          </a:p>
          <a:p>
            <a:endParaRPr lang="en-US" dirty="0">
              <a:sym typeface="Wingdings" pitchFamily="2" charset="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C474DC-D7B8-2F41-A80C-C86024290791}"/>
              </a:ext>
            </a:extLst>
          </p:cNvPr>
          <p:cNvCxnSpPr/>
          <p:nvPr/>
        </p:nvCxnSpPr>
        <p:spPr>
          <a:xfrm>
            <a:off x="6711696" y="3340608"/>
            <a:ext cx="0" cy="771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95B35-C51E-D444-82AC-297188070DDE}"/>
              </a:ext>
            </a:extLst>
          </p:cNvPr>
          <p:cNvCxnSpPr/>
          <p:nvPr/>
        </p:nvCxnSpPr>
        <p:spPr>
          <a:xfrm>
            <a:off x="8766048" y="3340608"/>
            <a:ext cx="0" cy="771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417A7E-5D09-DE47-B2C4-C3F323FF1553}"/>
              </a:ext>
            </a:extLst>
          </p:cNvPr>
          <p:cNvCxnSpPr/>
          <p:nvPr/>
        </p:nvCxnSpPr>
        <p:spPr>
          <a:xfrm>
            <a:off x="10759440" y="3340608"/>
            <a:ext cx="0" cy="771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F8F18EA-728C-2045-9776-FC42C8A6B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78" b="60686"/>
          <a:stretch/>
        </p:blipFill>
        <p:spPr>
          <a:xfrm>
            <a:off x="5080000" y="1125856"/>
            <a:ext cx="7112000" cy="1282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803AC7-41D5-2D47-AFED-086EB029243F}"/>
              </a:ext>
            </a:extLst>
          </p:cNvPr>
          <p:cNvSpPr txBox="1"/>
          <p:nvPr/>
        </p:nvSpPr>
        <p:spPr>
          <a:xfrm>
            <a:off x="6253878" y="204856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953F10-D105-7743-9433-F1A59B4911AD}"/>
              </a:ext>
            </a:extLst>
          </p:cNvPr>
          <p:cNvSpPr txBox="1"/>
          <p:nvPr/>
        </p:nvSpPr>
        <p:spPr>
          <a:xfrm>
            <a:off x="8277087" y="2048566"/>
            <a:ext cx="99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dark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0571CA-CB5E-DF4A-89DA-5AF9B81B9265}"/>
              </a:ext>
            </a:extLst>
          </p:cNvPr>
          <p:cNvSpPr txBox="1"/>
          <p:nvPr/>
        </p:nvSpPr>
        <p:spPr>
          <a:xfrm>
            <a:off x="10236763" y="2041732"/>
            <a:ext cx="99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light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247812-B361-1E46-B02C-06E084D2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56" y="1524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9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90A7A6-90C4-7643-BC45-CF59ED1791B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Histogram matching with </a:t>
            </a:r>
            <a:r>
              <a:rPr lang="en-US" dirty="0" err="1">
                <a:latin typeface="Courier" pitchFamily="2" charset="0"/>
              </a:rPr>
              <a:t>histeq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BE052-4260-CB4D-99CC-54503B922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117"/>
          <a:stretch/>
        </p:blipFill>
        <p:spPr>
          <a:xfrm>
            <a:off x="-332361" y="1690688"/>
            <a:ext cx="5559552" cy="4303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B6773A-F00F-0B42-AF24-93B5E29D2E47}"/>
              </a:ext>
            </a:extLst>
          </p:cNvPr>
          <p:cNvSpPr txBox="1"/>
          <p:nvPr/>
        </p:nvSpPr>
        <p:spPr>
          <a:xfrm rot="16200000">
            <a:off x="-483065" y="4645154"/>
            <a:ext cx="123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10</a:t>
            </a:r>
            <a:r>
              <a:rPr lang="en-US" baseline="30000" dirty="0"/>
              <a:t>3 </a:t>
            </a:r>
            <a:r>
              <a:rPr lang="en-US" dirty="0"/>
              <a:t>pixels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6129D-D62E-DF40-93C1-BEC937D7A29D}"/>
              </a:ext>
            </a:extLst>
          </p:cNvPr>
          <p:cNvSpPr txBox="1"/>
          <p:nvPr/>
        </p:nvSpPr>
        <p:spPr>
          <a:xfrm>
            <a:off x="510583" y="562513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06175-A8B9-6C46-9D04-B29272AA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791" y="1112907"/>
            <a:ext cx="7084231" cy="52024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892A7BB-3DBC-154C-A907-85BFA9FC7D2A}"/>
              </a:ext>
            </a:extLst>
          </p:cNvPr>
          <p:cNvSpPr/>
          <p:nvPr/>
        </p:nvSpPr>
        <p:spPr>
          <a:xfrm>
            <a:off x="5395965" y="4211509"/>
            <a:ext cx="2090057" cy="6217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D15A1-B03B-FD44-A535-B0BF20FDEA66}"/>
              </a:ext>
            </a:extLst>
          </p:cNvPr>
          <p:cNvSpPr txBox="1"/>
          <p:nvPr/>
        </p:nvSpPr>
        <p:spPr>
          <a:xfrm>
            <a:off x="8651630" y="4183489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1: image to adjust</a:t>
            </a:r>
          </a:p>
          <a:p>
            <a:r>
              <a:rPr lang="en-US" dirty="0"/>
              <a:t>Input 2: histogram to match image1 to</a:t>
            </a:r>
          </a:p>
        </p:txBody>
      </p:sp>
    </p:spTree>
    <p:extLst>
      <p:ext uri="{BB962C8B-B14F-4D97-AF65-F5344CB8AC3E}">
        <p14:creationId xmlns:p14="http://schemas.microsoft.com/office/powerpoint/2010/main" val="3454317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9C512-573A-3945-86DE-07A9C51C92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Histogram matching: other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F877A-F686-6940-9052-55113412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945" y="1690688"/>
            <a:ext cx="5738368" cy="4303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C4E01-76F5-B04C-A4F8-1365C9502D01}"/>
              </a:ext>
            </a:extLst>
          </p:cNvPr>
          <p:cNvSpPr txBox="1"/>
          <p:nvPr/>
        </p:nvSpPr>
        <p:spPr>
          <a:xfrm rot="16200000">
            <a:off x="-483065" y="4645154"/>
            <a:ext cx="123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10</a:t>
            </a:r>
            <a:r>
              <a:rPr lang="en-US" baseline="30000" dirty="0"/>
              <a:t>3 </a:t>
            </a:r>
            <a:r>
              <a:rPr lang="en-US" dirty="0"/>
              <a:t>pixels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B55C3-DCAC-2B48-9959-D1614E22FA06}"/>
              </a:ext>
            </a:extLst>
          </p:cNvPr>
          <p:cNvSpPr txBox="1"/>
          <p:nvPr/>
        </p:nvSpPr>
        <p:spPr>
          <a:xfrm>
            <a:off x="510583" y="562513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CF4F04-96A1-8044-A792-C61976EF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09" y="2543991"/>
            <a:ext cx="7175291" cy="21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5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3845C-1B7B-884D-9D12-CCE40D022A5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Histogram adjustments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2D0F0-20B0-6048-ADD2-286C95B2B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15" y="1571457"/>
            <a:ext cx="5029387" cy="4766174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Good contrast </a:t>
            </a:r>
            <a:r>
              <a:rPr lang="en-US" sz="3200" dirty="0">
                <a:sym typeface="Wingdings" pitchFamily="2" charset="2"/>
              </a:rPr>
              <a:t> equal number of pixels at all intensities (what would that look like?)</a:t>
            </a:r>
          </a:p>
          <a:p>
            <a:pPr lvl="1"/>
            <a:r>
              <a:rPr lang="en-US" sz="2800" dirty="0">
                <a:sym typeface="Wingdings" pitchFamily="2" charset="2"/>
              </a:rPr>
              <a:t>Flat histogram</a:t>
            </a:r>
          </a:p>
          <a:p>
            <a:r>
              <a:rPr lang="en-US" sz="3200" dirty="0">
                <a:sym typeface="Wingdings" pitchFamily="2" charset="2"/>
              </a:rPr>
              <a:t>If a histogram looks bad, we can try and correct it by adjusting the image using a process called </a:t>
            </a:r>
            <a:r>
              <a:rPr lang="en-US" sz="3200" b="1" dirty="0">
                <a:sym typeface="Wingdings" pitchFamily="2" charset="2"/>
              </a:rPr>
              <a:t>histogram equalization</a:t>
            </a:r>
          </a:p>
          <a:p>
            <a:r>
              <a:rPr lang="en-US" sz="3200" dirty="0">
                <a:sym typeface="Wingdings" pitchFamily="2" charset="2"/>
              </a:rPr>
              <a:t>MATLAB has functions for this :D</a:t>
            </a:r>
            <a:r>
              <a:rPr lang="en-US" sz="3200" b="1" dirty="0">
                <a:sym typeface="Wingdings" pitchFamily="2" charset="2"/>
              </a:rPr>
              <a:t> 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3F54A-557E-BA49-A405-37FB75BB8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72" r="37228"/>
          <a:stretch/>
        </p:blipFill>
        <p:spPr>
          <a:xfrm>
            <a:off x="5523967" y="760344"/>
            <a:ext cx="1742730" cy="6051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FFAD1-E7BF-504B-812C-94D624120FAA}"/>
              </a:ext>
            </a:extLst>
          </p:cNvPr>
          <p:cNvSpPr txBox="1"/>
          <p:nvPr/>
        </p:nvSpPr>
        <p:spPr>
          <a:xfrm>
            <a:off x="5646286" y="733460"/>
            <a:ext cx="16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7382D-DB90-B042-A97F-551CD9FBA8D6}"/>
              </a:ext>
            </a:extLst>
          </p:cNvPr>
          <p:cNvSpPr txBox="1"/>
          <p:nvPr/>
        </p:nvSpPr>
        <p:spPr>
          <a:xfrm>
            <a:off x="7023423" y="2960680"/>
            <a:ext cx="51251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Global histogram equalization (without matching!)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DB914-793E-BF49-8B3D-C60B8E5E422F}"/>
              </a:ext>
            </a:extLst>
          </p:cNvPr>
          <p:cNvSpPr txBox="1"/>
          <p:nvPr/>
        </p:nvSpPr>
        <p:spPr>
          <a:xfrm>
            <a:off x="6966482" y="4752380"/>
            <a:ext cx="306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 histogram equalization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A2D0-B02E-8445-8507-BE0369AB6414}"/>
              </a:ext>
            </a:extLst>
          </p:cNvPr>
          <p:cNvSpPr txBox="1"/>
          <p:nvPr/>
        </p:nvSpPr>
        <p:spPr>
          <a:xfrm>
            <a:off x="6948645" y="5725537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im2 = </a:t>
            </a:r>
            <a:r>
              <a:rPr lang="en-US" sz="2800" dirty="0" err="1">
                <a:solidFill>
                  <a:srgbClr val="FF0000"/>
                </a:solidFill>
                <a:latin typeface="Courier" pitchFamily="2" charset="0"/>
              </a:rPr>
              <a:t>adapthisteq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im</a:t>
            </a:r>
            <a:r>
              <a:rPr lang="en-US" sz="2800" dirty="0">
                <a:latin typeface="Courier" pitchFamily="2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1805A-20AF-0340-BF2F-C66BD17CF020}"/>
              </a:ext>
            </a:extLst>
          </p:cNvPr>
          <p:cNvSpPr txBox="1"/>
          <p:nvPr/>
        </p:nvSpPr>
        <p:spPr>
          <a:xfrm>
            <a:off x="7005587" y="3855495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im1 = </a:t>
            </a:r>
            <a:r>
              <a:rPr lang="en-US" sz="2800" dirty="0" err="1">
                <a:solidFill>
                  <a:srgbClr val="FF0000"/>
                </a:solidFill>
                <a:latin typeface="Courier" pitchFamily="2" charset="0"/>
              </a:rPr>
              <a:t>histeq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im</a:t>
            </a:r>
            <a:r>
              <a:rPr lang="en-US" sz="2800" dirty="0">
                <a:latin typeface="Courier" pitchFamily="2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C9DA4-621D-2448-BE6D-AF3234C49A22}"/>
              </a:ext>
            </a:extLst>
          </p:cNvPr>
          <p:cNvSpPr txBox="1"/>
          <p:nvPr/>
        </p:nvSpPr>
        <p:spPr>
          <a:xfrm>
            <a:off x="6948645" y="1462233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" pitchFamily="2" charset="0"/>
              </a:rPr>
              <a:t>im</a:t>
            </a:r>
            <a:r>
              <a:rPr lang="en-US" sz="2800" dirty="0">
                <a:latin typeface="Courier" pitchFamily="2" charset="0"/>
              </a:rPr>
              <a:t> = </a:t>
            </a:r>
            <a:r>
              <a:rPr lang="en-US" sz="2800" dirty="0" err="1">
                <a:latin typeface="Courier" pitchFamily="2" charset="0"/>
              </a:rPr>
              <a:t>imread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>
                <a:solidFill>
                  <a:srgbClr val="FF40FF"/>
                </a:solidFill>
                <a:latin typeface="Courier" pitchFamily="2" charset="0"/>
              </a:rPr>
              <a:t>‘</a:t>
            </a:r>
            <a:r>
              <a:rPr lang="en-US" sz="2800" dirty="0" err="1">
                <a:solidFill>
                  <a:srgbClr val="FF40FF"/>
                </a:solidFill>
                <a:latin typeface="Courier" pitchFamily="2" charset="0"/>
              </a:rPr>
              <a:t>pout.tif</a:t>
            </a:r>
            <a:r>
              <a:rPr lang="en-US" sz="2800" dirty="0">
                <a:solidFill>
                  <a:srgbClr val="FF40FF"/>
                </a:solidFill>
                <a:latin typeface="Courier" pitchFamily="2" charset="0"/>
              </a:rPr>
              <a:t>’</a:t>
            </a:r>
            <a:r>
              <a:rPr lang="en-US" sz="28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4604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E1B695-A024-8F4B-A4FA-5D5FE8FB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078" y="1271914"/>
            <a:ext cx="8439360" cy="43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that takes in (1) a 1xn cell array consisting of n generic number of grayscale images, and (2) an image with which we wish to match the histogram of, and returns a new cell array of all n input images adjusted with modified histograms.</a:t>
            </a:r>
          </a:p>
          <a:p>
            <a:pPr marL="0" indent="0">
              <a:buNone/>
            </a:pPr>
            <a:r>
              <a:rPr lang="en-US" dirty="0"/>
              <a:t>Demonstrate the function works by matching the histograms of </a:t>
            </a:r>
            <a:r>
              <a:rPr lang="en-US" dirty="0" err="1"/>
              <a:t>flower.jpeg</a:t>
            </a:r>
            <a:r>
              <a:rPr lang="en-US" dirty="0"/>
              <a:t> and </a:t>
            </a:r>
            <a:r>
              <a:rPr lang="en-US" dirty="0" err="1"/>
              <a:t>Mona_Lisa.jpeg</a:t>
            </a:r>
            <a:r>
              <a:rPr lang="en-US" dirty="0"/>
              <a:t> to the histogram of </a:t>
            </a:r>
            <a:r>
              <a:rPr lang="en-US" dirty="0" err="1"/>
              <a:t>penguins.jpeg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Plot both the original 3 images and the final 3 images on two separate figures with 1x3 subplots.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CF13D-6B96-394A-931F-82548402B492}"/>
              </a:ext>
            </a:extLst>
          </p:cNvPr>
          <p:cNvSpPr txBox="1"/>
          <p:nvPr/>
        </p:nvSpPr>
        <p:spPr>
          <a:xfrm>
            <a:off x="0" y="2657117"/>
            <a:ext cx="3118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Group example 3: practice with image coordinates</a:t>
            </a:r>
          </a:p>
        </p:txBody>
      </p:sp>
    </p:spTree>
    <p:extLst>
      <p:ext uri="{BB962C8B-B14F-4D97-AF65-F5344CB8AC3E}">
        <p14:creationId xmlns:p14="http://schemas.microsoft.com/office/powerpoint/2010/main" val="295067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C388-4733-D44E-B326-142317EA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32701-5B5A-0148-A328-995040F51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7" y="1386673"/>
            <a:ext cx="11744325" cy="49904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Confirm MATLAB is functional on the computer you plan to sit at</a:t>
            </a:r>
          </a:p>
          <a:p>
            <a:r>
              <a:rPr lang="en-US" dirty="0"/>
              <a:t>Meant to be 1:30 length, but can take up to 3 hours </a:t>
            </a:r>
          </a:p>
          <a:p>
            <a:r>
              <a:rPr lang="en-US" dirty="0"/>
              <a:t>Material covers everything up until image analysis (image analysis not included):</a:t>
            </a:r>
          </a:p>
          <a:p>
            <a:pPr lvl="1"/>
            <a:r>
              <a:rPr lang="en-US" dirty="0"/>
              <a:t>Writing scripts and functions</a:t>
            </a:r>
          </a:p>
          <a:p>
            <a:pPr lvl="1"/>
            <a:r>
              <a:rPr lang="en-US" dirty="0"/>
              <a:t>Matrices/indexing</a:t>
            </a:r>
          </a:p>
          <a:p>
            <a:pPr lvl="1"/>
            <a:r>
              <a:rPr lang="en-US" dirty="0"/>
              <a:t>Control structure </a:t>
            </a:r>
          </a:p>
          <a:p>
            <a:pPr lvl="1"/>
            <a:r>
              <a:rPr lang="en-US" dirty="0"/>
              <a:t>Working with tables (import, filter, output, etc.)</a:t>
            </a:r>
          </a:p>
          <a:p>
            <a:pPr lvl="1"/>
            <a:r>
              <a:rPr lang="en-US" dirty="0"/>
              <a:t>Plotting (line plots, scatter plots, bar plots, </a:t>
            </a:r>
            <a:r>
              <a:rPr lang="en-US" dirty="0" err="1"/>
              <a:t>errorbars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Descriptive statistics (max, min, mean, variance, etc.)</a:t>
            </a:r>
          </a:p>
          <a:p>
            <a:pPr lvl="1"/>
            <a:r>
              <a:rPr lang="en-US" dirty="0"/>
              <a:t>Statistical tests (t-test, z-test, </a:t>
            </a:r>
            <a:r>
              <a:rPr lang="en-US" dirty="0" err="1"/>
              <a:t>anova</a:t>
            </a:r>
            <a:r>
              <a:rPr lang="en-US" dirty="0"/>
              <a:t> 1 and 2 way)</a:t>
            </a:r>
          </a:p>
          <a:p>
            <a:pPr lvl="1"/>
            <a:r>
              <a:rPr lang="en-US" dirty="0"/>
              <a:t>Linear regressions</a:t>
            </a:r>
          </a:p>
          <a:p>
            <a:pPr lvl="1"/>
            <a:r>
              <a:rPr lang="en-US" dirty="0"/>
              <a:t>Curve fitting</a:t>
            </a:r>
          </a:p>
          <a:p>
            <a:r>
              <a:rPr lang="en-US" dirty="0"/>
              <a:t>Format: 2 HW-style questions, and 1 trouble shooting question</a:t>
            </a:r>
          </a:p>
          <a:p>
            <a:pPr lvl="1"/>
            <a:r>
              <a:rPr lang="en-US" dirty="0"/>
              <a:t>You’ll be handing in 3 scripts</a:t>
            </a:r>
          </a:p>
        </p:txBody>
      </p:sp>
    </p:spTree>
    <p:extLst>
      <p:ext uri="{BB962C8B-B14F-4D97-AF65-F5344CB8AC3E}">
        <p14:creationId xmlns:p14="http://schemas.microsoft.com/office/powerpoint/2010/main" val="43348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DB98AE-41EE-D045-8C2A-6580790DE50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Image input/output + conversions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7AF711-E279-7340-97CA-CEB9F4CEB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211341"/>
              </p:ext>
            </p:extLst>
          </p:nvPr>
        </p:nvGraphicFramePr>
        <p:xfrm>
          <a:off x="2757035" y="3429000"/>
          <a:ext cx="7208977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0008">
                  <a:extLst>
                    <a:ext uri="{9D8B030D-6E8A-4147-A177-3AD203B41FA5}">
                      <a16:colId xmlns:a16="http://schemas.microsoft.com/office/drawing/2014/main" val="2804961619"/>
                    </a:ext>
                  </a:extLst>
                </a:gridCol>
                <a:gridCol w="5128969">
                  <a:extLst>
                    <a:ext uri="{9D8B030D-6E8A-4147-A177-3AD203B41FA5}">
                      <a16:colId xmlns:a16="http://schemas.microsoft.com/office/drawing/2014/main" val="1522655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im2bw 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 </a:t>
                      </a:r>
                      <a:r>
                        <a:rPr lang="en-US" b="1" dirty="0" err="1">
                          <a:latin typeface="Courier" pitchFamily="2" charset="0"/>
                        </a:rPr>
                        <a:t>imbinarize</a:t>
                      </a:r>
                      <a:endParaRPr lang="en-US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to binary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45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im2double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to double precision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50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uint8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Unsigned 8-bit integer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3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rgb2gray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RGB image to grayscale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3026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B3DFED-2480-EC41-AC68-A531E9481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93935"/>
              </p:ext>
            </p:extLst>
          </p:nvPr>
        </p:nvGraphicFramePr>
        <p:xfrm>
          <a:off x="2757036" y="1891886"/>
          <a:ext cx="720897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3550">
                  <a:extLst>
                    <a:ext uri="{9D8B030D-6E8A-4147-A177-3AD203B41FA5}">
                      <a16:colId xmlns:a16="http://schemas.microsoft.com/office/drawing/2014/main" val="4152365779"/>
                    </a:ext>
                  </a:extLst>
                </a:gridCol>
                <a:gridCol w="5755427">
                  <a:extLst>
                    <a:ext uri="{9D8B030D-6E8A-4147-A177-3AD203B41FA5}">
                      <a16:colId xmlns:a16="http://schemas.microsoft.com/office/drawing/2014/main" val="1799145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" pitchFamily="2" charset="0"/>
                        </a:rPr>
                        <a:t>imread</a:t>
                      </a:r>
                      <a:endParaRPr lang="en-US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in image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" pitchFamily="2" charset="0"/>
                        </a:rPr>
                        <a:t>imshow</a:t>
                      </a:r>
                      <a:endParaRPr lang="en-US" b="1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 image in figure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1181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641A68-3F72-CA4E-92A3-4AE0EF5D562F}"/>
              </a:ext>
            </a:extLst>
          </p:cNvPr>
          <p:cNvSpPr txBox="1"/>
          <p:nvPr/>
        </p:nvSpPr>
        <p:spPr>
          <a:xfrm>
            <a:off x="2664271" y="1524448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Importing (reading) + visualizing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C441E-4C13-064C-BF50-3C2C17BEE4C6}"/>
              </a:ext>
            </a:extLst>
          </p:cNvPr>
          <p:cNvSpPr txBox="1"/>
          <p:nvPr/>
        </p:nvSpPr>
        <p:spPr>
          <a:xfrm>
            <a:off x="2664271" y="305966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Converting between image types</a:t>
            </a:r>
          </a:p>
        </p:txBody>
      </p:sp>
    </p:spTree>
    <p:extLst>
      <p:ext uri="{BB962C8B-B14F-4D97-AF65-F5344CB8AC3E}">
        <p14:creationId xmlns:p14="http://schemas.microsoft.com/office/powerpoint/2010/main" val="340495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5DC1C9-1F78-974B-BD0C-6267234FA8B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Images in MATLAB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EE9294-5B18-504F-A790-F6DD3D10D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0702"/>
              </p:ext>
            </p:extLst>
          </p:nvPr>
        </p:nvGraphicFramePr>
        <p:xfrm>
          <a:off x="310244" y="2288630"/>
          <a:ext cx="5532388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5498">
                  <a:extLst>
                    <a:ext uri="{9D8B030D-6E8A-4147-A177-3AD203B41FA5}">
                      <a16:colId xmlns:a16="http://schemas.microsoft.com/office/drawing/2014/main" val="2804961619"/>
                    </a:ext>
                  </a:extLst>
                </a:gridCol>
                <a:gridCol w="4416890">
                  <a:extLst>
                    <a:ext uri="{9D8B030D-6E8A-4147-A177-3AD203B41FA5}">
                      <a16:colId xmlns:a16="http://schemas.microsoft.com/office/drawing/2014/main" val="1522655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 windows bitmap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interchange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5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 Data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50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Photographic Experts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Paintbrush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73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Portable Network Graphics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7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Tagged Image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7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Window Dump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4302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ECFDC0-0F31-5B4E-845A-7ADE56A77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678627"/>
              </p:ext>
            </p:extLst>
          </p:nvPr>
        </p:nvGraphicFramePr>
        <p:xfrm>
          <a:off x="6349369" y="2288630"/>
          <a:ext cx="5532388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5498">
                  <a:extLst>
                    <a:ext uri="{9D8B030D-6E8A-4147-A177-3AD203B41FA5}">
                      <a16:colId xmlns:a16="http://schemas.microsoft.com/office/drawing/2014/main" val="2804961619"/>
                    </a:ext>
                  </a:extLst>
                </a:gridCol>
                <a:gridCol w="4416890">
                  <a:extLst>
                    <a:ext uri="{9D8B030D-6E8A-4147-A177-3AD203B41FA5}">
                      <a16:colId xmlns:a16="http://schemas.microsoft.com/office/drawing/2014/main" val="1522655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64-bit double-precision floating point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single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32-bit single-precision floating point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45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int32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32-bit signed integer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50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int16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16-bit signed integer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3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int8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8-bit signed integer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3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uint32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32-bit unsigned integer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57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uint16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16-bit unsigned integer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7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" pitchFamily="2" charset="0"/>
                        </a:rPr>
                        <a:t>uint8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8-bit unsigned integer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302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0E782B-8780-B34F-B4C2-83DE8B45F978}"/>
              </a:ext>
            </a:extLst>
          </p:cNvPr>
          <p:cNvSpPr txBox="1"/>
          <p:nvPr/>
        </p:nvSpPr>
        <p:spPr>
          <a:xfrm>
            <a:off x="7419092" y="1676803"/>
            <a:ext cx="327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types in MATLAB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C4110-D1C1-6D40-8E7B-BD11C52A4B91}"/>
              </a:ext>
            </a:extLst>
          </p:cNvPr>
          <p:cNvSpPr txBox="1"/>
          <p:nvPr/>
        </p:nvSpPr>
        <p:spPr>
          <a:xfrm>
            <a:off x="429355" y="1676803"/>
            <a:ext cx="541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Picture formats supported by MATLAB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A14C-6B88-0D45-B766-E41356F8781E}"/>
              </a:ext>
            </a:extLst>
          </p:cNvPr>
          <p:cNvSpPr txBox="1"/>
          <p:nvPr/>
        </p:nvSpPr>
        <p:spPr>
          <a:xfrm>
            <a:off x="6349369" y="5555673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convert between types since these are functions!</a:t>
            </a:r>
          </a:p>
        </p:txBody>
      </p:sp>
    </p:spTree>
    <p:extLst>
      <p:ext uri="{BB962C8B-B14F-4D97-AF65-F5344CB8AC3E}">
        <p14:creationId xmlns:p14="http://schemas.microsoft.com/office/powerpoint/2010/main" val="415953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A4C9F-4E95-1448-8ED9-9973904B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read an image: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63AB6-7C93-F940-9287-D9C150BC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210100"/>
            <a:ext cx="4991100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D681C-9FD5-7C4B-A69C-81455582C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191"/>
          <a:stretch/>
        </p:blipFill>
        <p:spPr>
          <a:xfrm>
            <a:off x="3505200" y="4387297"/>
            <a:ext cx="6667500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C09F63-3BEF-F64E-A5CE-F2AA890BAAE8}"/>
              </a:ext>
            </a:extLst>
          </p:cNvPr>
          <p:cNvSpPr txBox="1"/>
          <p:nvPr/>
        </p:nvSpPr>
        <p:spPr>
          <a:xfrm>
            <a:off x="3413310" y="1689770"/>
            <a:ext cx="391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Image in current directory: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054D4-6C9F-8248-A909-826369C2B5A4}"/>
              </a:ext>
            </a:extLst>
          </p:cNvPr>
          <p:cNvSpPr txBox="1"/>
          <p:nvPr/>
        </p:nvSpPr>
        <p:spPr>
          <a:xfrm>
            <a:off x="3413310" y="3864077"/>
            <a:ext cx="4953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 in image using </a:t>
            </a:r>
            <a:r>
              <a:rPr lang="en-US" sz="2800" dirty="0" err="1">
                <a:latin typeface="Courier" pitchFamily="2" charset="0"/>
              </a:rPr>
              <a:t>imread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843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F526-98D3-A848-ACA1-23E18F98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visualize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4D9C8-F8F7-064D-9CFB-4D25D53D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1142206"/>
            <a:ext cx="6261100" cy="541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93759-94EA-7C4A-80D9-533FC8D0B0E0}"/>
              </a:ext>
            </a:extLst>
          </p:cNvPr>
          <p:cNvSpPr txBox="1"/>
          <p:nvPr/>
        </p:nvSpPr>
        <p:spPr>
          <a:xfrm>
            <a:off x="834335" y="3370252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figure;</a:t>
            </a:r>
          </a:p>
          <a:p>
            <a:r>
              <a:rPr lang="en-US" sz="2800" dirty="0" err="1">
                <a:latin typeface="Courier" pitchFamily="2" charset="0"/>
              </a:rPr>
              <a:t>imshow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im</a:t>
            </a:r>
            <a:r>
              <a:rPr lang="en-US" sz="2800" dirty="0">
                <a:latin typeface="Courier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8312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A012A-121B-614E-A45D-CB91814469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67037" y="113353"/>
            <a:ext cx="10436789" cy="564701"/>
          </a:xfrm>
        </p:spPr>
        <p:txBody>
          <a:bodyPr/>
          <a:lstStyle/>
          <a:p>
            <a:r>
              <a:rPr lang="en-US" dirty="0"/>
              <a:t>Images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5CCC9-52FC-E145-844A-3E53FA991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646" y="1476143"/>
            <a:ext cx="3768379" cy="51109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True color (RGB) image: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Intensity (grayscale) image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Binary image: 0 or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B407D-845A-EE40-8889-6DC38D803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2" t="4702" r="51488" b="17382"/>
          <a:stretch/>
        </p:blipFill>
        <p:spPr>
          <a:xfrm>
            <a:off x="9205494" y="4898171"/>
            <a:ext cx="2837793" cy="1860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7BE54-C15B-EF4C-B60D-114815D85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23" t="4491" r="1634" b="16933"/>
          <a:stretch/>
        </p:blipFill>
        <p:spPr>
          <a:xfrm>
            <a:off x="9205494" y="974299"/>
            <a:ext cx="2809662" cy="18760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0F8674-910D-F54A-9D69-FD630AB0E053}"/>
              </a:ext>
            </a:extLst>
          </p:cNvPr>
          <p:cNvSpPr txBox="1"/>
          <p:nvPr/>
        </p:nvSpPr>
        <p:spPr>
          <a:xfrm>
            <a:off x="11299251" y="2533292"/>
            <a:ext cx="6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2273C-7E83-0D43-A7B4-02B5F362069F}"/>
              </a:ext>
            </a:extLst>
          </p:cNvPr>
          <p:cNvSpPr txBox="1"/>
          <p:nvPr/>
        </p:nvSpPr>
        <p:spPr>
          <a:xfrm>
            <a:off x="11198119" y="6402422"/>
            <a:ext cx="84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Binary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2B040-4E2C-C944-800F-82F93DB22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223" y="2702686"/>
            <a:ext cx="4178220" cy="26992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F674A-25D5-2347-8286-05D35C376B94}"/>
              </a:ext>
            </a:extLst>
          </p:cNvPr>
          <p:cNvSpPr txBox="1"/>
          <p:nvPr/>
        </p:nvSpPr>
        <p:spPr>
          <a:xfrm>
            <a:off x="10228956" y="4463352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Intensity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77512D-9B52-744A-803B-F2019CEEC9F2}"/>
              </a:ext>
            </a:extLst>
          </p:cNvPr>
          <p:cNvSpPr/>
          <p:nvPr/>
        </p:nvSpPr>
        <p:spPr>
          <a:xfrm>
            <a:off x="1012683" y="1932947"/>
            <a:ext cx="3600807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MATLAB stores images as arrays (i.e., matrices), in which each element of the matrix corresponds to a single </a:t>
            </a:r>
            <a:r>
              <a:rPr lang="en-US" sz="2800" i="1" dirty="0"/>
              <a:t>pixel</a:t>
            </a:r>
            <a:r>
              <a:rPr lang="en-US" sz="2800" dirty="0"/>
              <a:t> in the displayed image.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AAA82-0A10-8446-A304-6468E3AFEAEA}"/>
              </a:ext>
            </a:extLst>
          </p:cNvPr>
          <p:cNvSpPr txBox="1"/>
          <p:nvPr/>
        </p:nvSpPr>
        <p:spPr>
          <a:xfrm>
            <a:off x="5225892" y="743466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Three types of images:</a:t>
            </a:r>
          </a:p>
        </p:txBody>
      </p:sp>
    </p:spTree>
    <p:extLst>
      <p:ext uri="{BB962C8B-B14F-4D97-AF65-F5344CB8AC3E}">
        <p14:creationId xmlns:p14="http://schemas.microsoft.com/office/powerpoint/2010/main" val="115390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BFB8-3E9F-FA41-802D-433BA3BD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RGB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E2A20-45B9-024D-9F88-2115B4D3E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4" y="1070802"/>
            <a:ext cx="5185818" cy="60578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colors can be made out of combinations of red, green, &amp; blue</a:t>
            </a:r>
          </a:p>
          <a:p>
            <a:r>
              <a:rPr lang="en-US" dirty="0"/>
              <a:t>Computers create color images by layering 3 matrices on top of one another. This 3-layer matrix makes up an RGB image:</a:t>
            </a:r>
          </a:p>
          <a:p>
            <a:pPr lvl="1"/>
            <a:r>
              <a:rPr lang="en-US" dirty="0"/>
              <a:t>Layer 1 = red (R) </a:t>
            </a:r>
          </a:p>
          <a:p>
            <a:pPr lvl="1"/>
            <a:r>
              <a:rPr lang="en-US" dirty="0"/>
              <a:t>Layer 2 = green (G) </a:t>
            </a:r>
          </a:p>
          <a:p>
            <a:pPr lvl="1"/>
            <a:r>
              <a:rPr lang="en-US" dirty="0"/>
              <a:t>Layer 3 = blue (B). </a:t>
            </a:r>
          </a:p>
          <a:p>
            <a:r>
              <a:rPr lang="en-US" b="1" dirty="0"/>
              <a:t>Color images automatically get imported as RGB of size nxmx3</a:t>
            </a:r>
          </a:p>
          <a:p>
            <a:r>
              <a:rPr lang="en-US" dirty="0"/>
              <a:t>R, G, and B typically take values between [0-255]</a:t>
            </a:r>
          </a:p>
          <a:p>
            <a:r>
              <a:rPr lang="en-US" dirty="0"/>
              <a:t>Make sure your RGB images are of the </a:t>
            </a:r>
            <a:r>
              <a:rPr lang="en-US" dirty="0">
                <a:latin typeface="Courier" pitchFamily="2" charset="0"/>
              </a:rPr>
              <a:t>uint8</a:t>
            </a:r>
            <a:r>
              <a:rPr lang="en-US" dirty="0"/>
              <a:t> class (otherwise, convert with functions on </a:t>
            </a:r>
            <a:r>
              <a:rPr lang="en-US" dirty="0" err="1"/>
              <a:t>prev</a:t>
            </a:r>
            <a:r>
              <a:rPr lang="en-US" dirty="0"/>
              <a:t> slides)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6BE8E-4BCA-F941-9A2E-AB855AC4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39" y="800101"/>
            <a:ext cx="4622800" cy="326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EF06C9-753F-674F-B2AF-B38BF9639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145" y="1053039"/>
            <a:ext cx="3023091" cy="4751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32A6DA-E590-184B-96E9-1BC24F6B7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383" y="3638548"/>
            <a:ext cx="3847174" cy="4502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EF2DE40-75B9-1E4B-9733-D0FD80E21771}"/>
              </a:ext>
            </a:extLst>
          </p:cNvPr>
          <p:cNvGrpSpPr/>
          <p:nvPr/>
        </p:nvGrpSpPr>
        <p:grpSpPr>
          <a:xfrm>
            <a:off x="5109851" y="4135500"/>
            <a:ext cx="3902530" cy="904688"/>
            <a:chOff x="5083347" y="4135500"/>
            <a:chExt cx="3902530" cy="9046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FDD65C1-3B50-1740-B618-91F5A2C765C6}"/>
                </a:ext>
              </a:extLst>
            </p:cNvPr>
            <p:cNvGrpSpPr/>
            <p:nvPr/>
          </p:nvGrpSpPr>
          <p:grpSpPr>
            <a:xfrm>
              <a:off x="5083348" y="4160248"/>
              <a:ext cx="3902529" cy="879940"/>
              <a:chOff x="5083348" y="4160248"/>
              <a:chExt cx="3902529" cy="87994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58B2C9F-87A5-694B-889B-D1667FEE57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1920"/>
              <a:stretch/>
            </p:blipFill>
            <p:spPr>
              <a:xfrm>
                <a:off x="5083348" y="4160249"/>
                <a:ext cx="2390878" cy="8799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079D9E3-1F66-4546-9BA6-85FAC09110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601"/>
              <a:stretch/>
            </p:blipFill>
            <p:spPr>
              <a:xfrm>
                <a:off x="7474226" y="4160248"/>
                <a:ext cx="1511651" cy="879939"/>
              </a:xfrm>
              <a:prstGeom prst="rect">
                <a:avLst/>
              </a:prstGeom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151C31-213D-4C4F-95EE-BC57FE228186}"/>
                </a:ext>
              </a:extLst>
            </p:cNvPr>
            <p:cNvSpPr/>
            <p:nvPr/>
          </p:nvSpPr>
          <p:spPr>
            <a:xfrm>
              <a:off x="5083347" y="4135500"/>
              <a:ext cx="3863706" cy="9046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946975-8A37-1348-BBAA-1F6D93B9ECBD}"/>
              </a:ext>
            </a:extLst>
          </p:cNvPr>
          <p:cNvSpPr txBox="1"/>
          <p:nvPr/>
        </p:nvSpPr>
        <p:spPr>
          <a:xfrm>
            <a:off x="7698758" y="6295219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dimensions! </a:t>
            </a:r>
            <a:r>
              <a:rPr lang="en-US" dirty="0">
                <a:latin typeface="Courier" pitchFamily="2" charset="0"/>
              </a:rPr>
              <a:t>Dim = 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5A9525-0C3E-E94D-9F00-8251D77FCC91}"/>
              </a:ext>
            </a:extLst>
          </p:cNvPr>
          <p:cNvSpPr/>
          <p:nvPr/>
        </p:nvSpPr>
        <p:spPr>
          <a:xfrm>
            <a:off x="9037321" y="4548087"/>
            <a:ext cx="1127096" cy="4523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F9D13B1-D316-0146-AD3E-5F9565C19177}"/>
              </a:ext>
            </a:extLst>
          </p:cNvPr>
          <p:cNvSpPr/>
          <p:nvPr/>
        </p:nvSpPr>
        <p:spPr>
          <a:xfrm>
            <a:off x="8692795" y="4943061"/>
            <a:ext cx="517466" cy="1391478"/>
          </a:xfrm>
          <a:custGeom>
            <a:avLst/>
            <a:gdLst>
              <a:gd name="connsiteX0" fmla="*/ 517466 w 517466"/>
              <a:gd name="connsiteY0" fmla="*/ 0 h 1391478"/>
              <a:gd name="connsiteX1" fmla="*/ 27135 w 517466"/>
              <a:gd name="connsiteY1" fmla="*/ 596348 h 1391478"/>
              <a:gd name="connsiteX2" fmla="*/ 106648 w 517466"/>
              <a:gd name="connsiteY2" fmla="*/ 1391478 h 139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466" h="1391478">
                <a:moveTo>
                  <a:pt x="517466" y="0"/>
                </a:moveTo>
                <a:cubicBezTo>
                  <a:pt x="306535" y="182217"/>
                  <a:pt x="95605" y="364435"/>
                  <a:pt x="27135" y="596348"/>
                </a:cubicBezTo>
                <a:cubicBezTo>
                  <a:pt x="-41335" y="828261"/>
                  <a:pt x="32656" y="1109869"/>
                  <a:pt x="106648" y="139147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7686FA-C68C-8F44-8FA3-1B164AAE4D2E}"/>
              </a:ext>
            </a:extLst>
          </p:cNvPr>
          <p:cNvSpPr/>
          <p:nvPr/>
        </p:nvSpPr>
        <p:spPr>
          <a:xfrm>
            <a:off x="9043097" y="3091175"/>
            <a:ext cx="1127096" cy="4523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61DE12-3D25-2241-A757-9A38EB3CF6AC}"/>
              </a:ext>
            </a:extLst>
          </p:cNvPr>
          <p:cNvSpPr/>
          <p:nvPr/>
        </p:nvSpPr>
        <p:spPr>
          <a:xfrm>
            <a:off x="9037321" y="1653934"/>
            <a:ext cx="1127096" cy="4523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5198071-ABCE-C84F-B3F0-73AA7EE4E1F4}"/>
              </a:ext>
            </a:extLst>
          </p:cNvPr>
          <p:cNvSpPr/>
          <p:nvPr/>
        </p:nvSpPr>
        <p:spPr>
          <a:xfrm>
            <a:off x="8633267" y="3429000"/>
            <a:ext cx="404054" cy="2282687"/>
          </a:xfrm>
          <a:custGeom>
            <a:avLst/>
            <a:gdLst>
              <a:gd name="connsiteX0" fmla="*/ 517466 w 517466"/>
              <a:gd name="connsiteY0" fmla="*/ 0 h 1391478"/>
              <a:gd name="connsiteX1" fmla="*/ 27135 w 517466"/>
              <a:gd name="connsiteY1" fmla="*/ 596348 h 1391478"/>
              <a:gd name="connsiteX2" fmla="*/ 106648 w 517466"/>
              <a:gd name="connsiteY2" fmla="*/ 1391478 h 139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466" h="1391478">
                <a:moveTo>
                  <a:pt x="517466" y="0"/>
                </a:moveTo>
                <a:cubicBezTo>
                  <a:pt x="306535" y="182217"/>
                  <a:pt x="95605" y="364435"/>
                  <a:pt x="27135" y="596348"/>
                </a:cubicBezTo>
                <a:cubicBezTo>
                  <a:pt x="-41335" y="828261"/>
                  <a:pt x="32656" y="1109869"/>
                  <a:pt x="106648" y="139147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EEDB5A9-D68E-714B-8A6B-34C786EEE3F7}"/>
              </a:ext>
            </a:extLst>
          </p:cNvPr>
          <p:cNvSpPr/>
          <p:nvPr/>
        </p:nvSpPr>
        <p:spPr>
          <a:xfrm>
            <a:off x="8594443" y="1914940"/>
            <a:ext cx="423714" cy="3796747"/>
          </a:xfrm>
          <a:custGeom>
            <a:avLst/>
            <a:gdLst>
              <a:gd name="connsiteX0" fmla="*/ 517466 w 517466"/>
              <a:gd name="connsiteY0" fmla="*/ 0 h 1391478"/>
              <a:gd name="connsiteX1" fmla="*/ 27135 w 517466"/>
              <a:gd name="connsiteY1" fmla="*/ 596348 h 1391478"/>
              <a:gd name="connsiteX2" fmla="*/ 106648 w 517466"/>
              <a:gd name="connsiteY2" fmla="*/ 1391478 h 139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466" h="1391478">
                <a:moveTo>
                  <a:pt x="517466" y="0"/>
                </a:moveTo>
                <a:cubicBezTo>
                  <a:pt x="306535" y="182217"/>
                  <a:pt x="95605" y="364435"/>
                  <a:pt x="27135" y="596348"/>
                </a:cubicBezTo>
                <a:cubicBezTo>
                  <a:pt x="-41335" y="828261"/>
                  <a:pt x="32656" y="1109869"/>
                  <a:pt x="106648" y="139147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master_teaching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_teaching" id="{1BE8E047-FA13-F543-B4E1-20EA85A67406}" vid="{E12ACB2C-7AA4-5248-BBB9-B5DCE8C0D0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master_teaching</Template>
  <TotalTime>3083</TotalTime>
  <Words>1809</Words>
  <Application>Microsoft Macintosh PowerPoint</Application>
  <PresentationFormat>Widescreen</PresentationFormat>
  <Paragraphs>292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Courier</vt:lpstr>
      <vt:lpstr>master_teaching</vt:lpstr>
      <vt:lpstr>MATLAB for Scientists Lecture 8: Image Analysis I</vt:lpstr>
      <vt:lpstr>PowerPoint Presentation</vt:lpstr>
      <vt:lpstr>Applications of image processing</vt:lpstr>
      <vt:lpstr>PowerPoint Presentation</vt:lpstr>
      <vt:lpstr>PowerPoint Presentation</vt:lpstr>
      <vt:lpstr>How to read an image:</vt:lpstr>
      <vt:lpstr>How to visualize an image</vt:lpstr>
      <vt:lpstr>PowerPoint Presentation</vt:lpstr>
      <vt:lpstr>RGB images</vt:lpstr>
      <vt:lpstr>Intensity (grayscale) images: rgb2gray</vt:lpstr>
      <vt:lpstr>Binary images: im2bw</vt:lpstr>
      <vt:lpstr>Visualizing R, G, and B individually</vt:lpstr>
      <vt:lpstr>PowerPoint Presentation</vt:lpstr>
      <vt:lpstr>PowerPoint Presentation</vt:lpstr>
      <vt:lpstr>How do I access pixels of RGB images?</vt:lpstr>
      <vt:lpstr>Modifying pixels in an image: same as any matrix!</vt:lpstr>
      <vt:lpstr>Accessing and modifying grayscale and binary pixels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imresize</vt:lpstr>
      <vt:lpstr>Adding images</vt:lpstr>
      <vt:lpstr>Subtracting images</vt:lpstr>
      <vt:lpstr>Multiplying images</vt:lpstr>
      <vt:lpstr>Rotating images</vt:lpstr>
      <vt:lpstr>Taking the complement of a binary image </vt:lpstr>
      <vt:lpstr>Image histograms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 2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for Scientists Lecture 14</dc:title>
  <dc:creator>Allison Lopatkin</dc:creator>
  <cp:lastModifiedBy>Allison Lopatkin</cp:lastModifiedBy>
  <cp:revision>157</cp:revision>
  <cp:lastPrinted>2021-11-09T13:10:30Z</cp:lastPrinted>
  <dcterms:created xsi:type="dcterms:W3CDTF">2019-07-16T21:11:06Z</dcterms:created>
  <dcterms:modified xsi:type="dcterms:W3CDTF">2022-08-30T18:35:51Z</dcterms:modified>
</cp:coreProperties>
</file>